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30"/>
  </p:notesMasterIdLst>
  <p:sldIdLst>
    <p:sldId id="256" r:id="rId4"/>
    <p:sldId id="282" r:id="rId5"/>
    <p:sldId id="307" r:id="rId6"/>
    <p:sldId id="311" r:id="rId7"/>
    <p:sldId id="313" r:id="rId8"/>
    <p:sldId id="315" r:id="rId9"/>
    <p:sldId id="316" r:id="rId10"/>
    <p:sldId id="268" r:id="rId11"/>
    <p:sldId id="265" r:id="rId12"/>
    <p:sldId id="261" r:id="rId13"/>
    <p:sldId id="262" r:id="rId14"/>
    <p:sldId id="269" r:id="rId15"/>
    <p:sldId id="309" r:id="rId16"/>
    <p:sldId id="296" r:id="rId17"/>
    <p:sldId id="293" r:id="rId18"/>
    <p:sldId id="292" r:id="rId19"/>
    <p:sldId id="297" r:id="rId20"/>
    <p:sldId id="299" r:id="rId21"/>
    <p:sldId id="300" r:id="rId22"/>
    <p:sldId id="301" r:id="rId23"/>
    <p:sldId id="303" r:id="rId24"/>
    <p:sldId id="259" r:id="rId25"/>
    <p:sldId id="304" r:id="rId26"/>
    <p:sldId id="305" r:id="rId27"/>
    <p:sldId id="314"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CCED3-6474-4AED-9B04-4CD0CF62874C}" v="120" dt="2024-06-20T07:33:03.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16"/>
    <p:restoredTop sz="94673"/>
  </p:normalViewPr>
  <p:slideViewPr>
    <p:cSldViewPr snapToGrid="0">
      <p:cViewPr varScale="1">
        <p:scale>
          <a:sx n="113" d="100"/>
          <a:sy n="113" d="100"/>
        </p:scale>
        <p:origin x="192"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76663-B60C-407E-A0A1-6A34CC4A5423}" type="datetimeFigureOut">
              <a:rPr lang="en-GB" smtClean="0"/>
              <a:t>31/07/2024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0125-32AD-4C99-B3AE-2654013547DD}" type="slidenum">
              <a:rPr lang="en-GB" smtClean="0"/>
              <a:t>‹#›</a:t>
            </a:fld>
            <a:endParaRPr lang="en-GB"/>
          </a:p>
        </p:txBody>
      </p:sp>
    </p:spTree>
    <p:extLst>
      <p:ext uri="{BB962C8B-B14F-4D97-AF65-F5344CB8AC3E}">
        <p14:creationId xmlns:p14="http://schemas.microsoft.com/office/powerpoint/2010/main" val="268923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fc399119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fc399119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fc399119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fc399119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Now 145,000</a:t>
            </a:r>
            <a:endParaRPr dirty="0"/>
          </a:p>
        </p:txBody>
      </p:sp>
    </p:spTree>
    <p:extLst>
      <p:ext uri="{BB962C8B-B14F-4D97-AF65-F5344CB8AC3E}">
        <p14:creationId xmlns:p14="http://schemas.microsoft.com/office/powerpoint/2010/main" val="390484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a914fcd97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a914fcd97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9D59-FB5C-0461-986D-327E0F58DA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B4CFAFD-F1A8-BA71-DBC4-F691154E98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0D8A017-C64F-E99D-CD14-9C4A3826EBBD}"/>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5" name="Footer Placeholder 4">
            <a:extLst>
              <a:ext uri="{FF2B5EF4-FFF2-40B4-BE49-F238E27FC236}">
                <a16:creationId xmlns:a16="http://schemas.microsoft.com/office/drawing/2014/main" id="{2347C3BF-8EB1-7337-56AC-4FE48F7C2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7FCFD-1FA7-F350-6225-482EF9E9A270}"/>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7423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1E51-D287-8364-F4A9-B27A3B2387C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39B4DF-73D7-EF86-5600-5A0946789DD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B55372-E868-F0FB-61F2-E92D971F1CDD}"/>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5" name="Footer Placeholder 4">
            <a:extLst>
              <a:ext uri="{FF2B5EF4-FFF2-40B4-BE49-F238E27FC236}">
                <a16:creationId xmlns:a16="http://schemas.microsoft.com/office/drawing/2014/main" id="{9E68F4AB-DCC7-A704-C93F-07B1D8E1C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27171-C6E7-5E75-B841-DED8223B75AB}"/>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3156875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86521-8F35-9457-E5BC-1A42D0D400B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CC25D77-97D0-DE8E-2277-83446885EDE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C84E91-1E6F-B22F-D74F-24BA9DC051DC}"/>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5" name="Footer Placeholder 4">
            <a:extLst>
              <a:ext uri="{FF2B5EF4-FFF2-40B4-BE49-F238E27FC236}">
                <a16:creationId xmlns:a16="http://schemas.microsoft.com/office/drawing/2014/main" id="{FBB8CA4E-9A89-558A-74C3-E0EED5A6E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D5FA0-62A1-43DA-9771-2DC0F6A81DE7}"/>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187263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644B-1529-2F0F-CB2D-51D640016B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90BD8B4-198E-B118-BBCA-144179E4FC0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32BBDB-A708-15D0-2514-5C134F2C936E}"/>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5" name="Footer Placeholder 4">
            <a:extLst>
              <a:ext uri="{FF2B5EF4-FFF2-40B4-BE49-F238E27FC236}">
                <a16:creationId xmlns:a16="http://schemas.microsoft.com/office/drawing/2014/main" id="{422C7B54-5512-EA46-C864-5547281B2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32294-90D1-181F-EECF-DD87F68E9A44}"/>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10934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FD94-EB74-A815-4CB7-35FCA75D541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C686FF8-1799-FDF9-B824-FDB5FE2EC4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1F07EC6-787F-BD3E-99B2-2BFA92BC2030}"/>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5" name="Footer Placeholder 4">
            <a:extLst>
              <a:ext uri="{FF2B5EF4-FFF2-40B4-BE49-F238E27FC236}">
                <a16:creationId xmlns:a16="http://schemas.microsoft.com/office/drawing/2014/main" id="{2985CEAF-C9F8-AEF6-AFC4-3DAC00D5F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70537-1527-87ED-98B2-C49B8AFB30B5}"/>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219436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DA3B3-2831-2541-701F-C1C176E2AA8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E2CA3D-129A-2335-BAB7-7934FEDAB72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058EE99-B2EE-4E81-7227-0BA9593693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EBF2EDF-4537-B1CB-E82E-A30E528B6D3D}"/>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6" name="Footer Placeholder 5">
            <a:extLst>
              <a:ext uri="{FF2B5EF4-FFF2-40B4-BE49-F238E27FC236}">
                <a16:creationId xmlns:a16="http://schemas.microsoft.com/office/drawing/2014/main" id="{A4DCF3E1-0521-4B52-DB36-25C1518C2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276C6-8BFB-BE56-8693-62ECFB8AB301}"/>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184833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2377-774B-C584-9E4A-B1747119C5B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2080AB9-3DC9-A8E7-DEB1-3645CA1957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2F4701-E09C-73AA-0C0D-5FA41FC7E8F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25E322-697D-2192-FB3C-BA8B09FEF5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113C44B-31B6-65A5-5A9E-318A5F144EB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EF53655-E190-806C-D8A5-2AFA8521F17A}"/>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8" name="Footer Placeholder 7">
            <a:extLst>
              <a:ext uri="{FF2B5EF4-FFF2-40B4-BE49-F238E27FC236}">
                <a16:creationId xmlns:a16="http://schemas.microsoft.com/office/drawing/2014/main" id="{86AE2548-5B28-8379-BCE7-C495BF302C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BF2057-2650-EECC-DED1-5B022DF4FAAD}"/>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316169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BD81-4731-C5BD-07C4-2AF3AF0BB91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6E842A-86CB-97AB-BC0A-2E6F5A75AECA}"/>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4" name="Footer Placeholder 3">
            <a:extLst>
              <a:ext uri="{FF2B5EF4-FFF2-40B4-BE49-F238E27FC236}">
                <a16:creationId xmlns:a16="http://schemas.microsoft.com/office/drawing/2014/main" id="{1A2C2DEB-E5EF-5481-3493-4C3C44860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DED385-8778-0254-6A97-1811722A6926}"/>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106128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809417-0178-815E-31BA-05B3E79BCA64}"/>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3" name="Footer Placeholder 2">
            <a:extLst>
              <a:ext uri="{FF2B5EF4-FFF2-40B4-BE49-F238E27FC236}">
                <a16:creationId xmlns:a16="http://schemas.microsoft.com/office/drawing/2014/main" id="{0E66A17A-208B-AB3E-C0D6-F35578C541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8E0971-8343-CC1B-9773-39BCD16DCA86}"/>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985578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0251-4338-28C6-FF91-7F8725B828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D782CAE-F19B-D632-11DE-8EE76D1B14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655E050-FA84-F27F-0814-015B2F09E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551BDF-C5C6-0992-A9D7-C5266613E770}"/>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6" name="Footer Placeholder 5">
            <a:extLst>
              <a:ext uri="{FF2B5EF4-FFF2-40B4-BE49-F238E27FC236}">
                <a16:creationId xmlns:a16="http://schemas.microsoft.com/office/drawing/2014/main" id="{D40B18C9-16DA-9067-1407-25E82F5D3E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8F729-B574-D08A-1CD3-3D6BD2492BA5}"/>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195936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7943-86ED-9CC3-84EB-1AA0C2A543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06E1125-974C-BA3D-EC4C-2F56C13FF0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126DB6-4A8B-4B6A-F623-B91388084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BA30FF-6C7E-9AAB-A106-3E6B851900B8}"/>
              </a:ext>
            </a:extLst>
          </p:cNvPr>
          <p:cNvSpPr>
            <a:spLocks noGrp="1"/>
          </p:cNvSpPr>
          <p:nvPr>
            <p:ph type="dt" sz="half" idx="10"/>
          </p:nvPr>
        </p:nvSpPr>
        <p:spPr/>
        <p:txBody>
          <a:bodyPr/>
          <a:lstStyle/>
          <a:p>
            <a:fld id="{536E394C-784A-0148-B41A-74E28B42BAE1}" type="datetimeFigureOut">
              <a:rPr lang="en-US" smtClean="0"/>
              <a:t>7/31/24</a:t>
            </a:fld>
            <a:endParaRPr lang="en-US"/>
          </a:p>
        </p:txBody>
      </p:sp>
      <p:sp>
        <p:nvSpPr>
          <p:cNvPr id="6" name="Footer Placeholder 5">
            <a:extLst>
              <a:ext uri="{FF2B5EF4-FFF2-40B4-BE49-F238E27FC236}">
                <a16:creationId xmlns:a16="http://schemas.microsoft.com/office/drawing/2014/main" id="{67E39735-D738-BB18-819E-0F8E13D6EB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93A16-1B88-4DAA-BA08-DAD5902CD688}"/>
              </a:ext>
            </a:extLst>
          </p:cNvPr>
          <p:cNvSpPr>
            <a:spLocks noGrp="1"/>
          </p:cNvSpPr>
          <p:nvPr>
            <p:ph type="sldNum" sz="quarter" idx="12"/>
          </p:nvPr>
        </p:nvSpPr>
        <p:spPr/>
        <p:txBody>
          <a:bodyPr/>
          <a:lstStyle/>
          <a:p>
            <a:fld id="{6FF4FD1A-6F47-1146-949E-D3789BDE1838}" type="slidenum">
              <a:rPr lang="en-US" smtClean="0"/>
              <a:t>‹#›</a:t>
            </a:fld>
            <a:endParaRPr lang="en-US"/>
          </a:p>
        </p:txBody>
      </p:sp>
    </p:spTree>
    <p:extLst>
      <p:ext uri="{BB962C8B-B14F-4D97-AF65-F5344CB8AC3E}">
        <p14:creationId xmlns:p14="http://schemas.microsoft.com/office/powerpoint/2010/main" val="2690158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350E6-7F35-26DC-4DB4-3E323C3B1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364672-0541-DE2D-3B39-DEEB66D740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50B9CA-762A-D310-E8C9-21988084C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E394C-784A-0148-B41A-74E28B42BAE1}" type="datetimeFigureOut">
              <a:rPr lang="en-US" smtClean="0"/>
              <a:t>7/31/24</a:t>
            </a:fld>
            <a:endParaRPr lang="en-US"/>
          </a:p>
        </p:txBody>
      </p:sp>
      <p:sp>
        <p:nvSpPr>
          <p:cNvPr id="5" name="Footer Placeholder 4">
            <a:extLst>
              <a:ext uri="{FF2B5EF4-FFF2-40B4-BE49-F238E27FC236}">
                <a16:creationId xmlns:a16="http://schemas.microsoft.com/office/drawing/2014/main" id="{CA71F26E-A084-C340-9E66-970A80DD57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9B733B-569E-14B8-B73E-DD0ECE64EB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FD1A-6F47-1146-949E-D3789BDE1838}" type="slidenum">
              <a:rPr lang="en-US" smtClean="0"/>
              <a:t>‹#›</a:t>
            </a:fld>
            <a:endParaRPr lang="en-US"/>
          </a:p>
        </p:txBody>
      </p:sp>
    </p:spTree>
    <p:extLst>
      <p:ext uri="{BB962C8B-B14F-4D97-AF65-F5344CB8AC3E}">
        <p14:creationId xmlns:p14="http://schemas.microsoft.com/office/powerpoint/2010/main" val="3807344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tvfaONi2orw?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2nsXXic0XTU?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justlife.org.uk/" TargetMode="External"/><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justlife.org.uk/newsletters/ta-network" TargetMode="External"/><Relationship Id="rId2" Type="http://schemas.openxmlformats.org/officeDocument/2006/relationships/hyperlink" Target="https://www.eventbrite.co.uk/e/temporary-accommodation-frontline-network-meeting-tickets-89529890211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fHvJhUTRw1k?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w65yrQB2s3c?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5B063C-CA50-B515-E2D4-F0EA43BED03C}"/>
              </a:ext>
            </a:extLst>
          </p:cNvPr>
          <p:cNvSpPr txBox="1"/>
          <p:nvPr/>
        </p:nvSpPr>
        <p:spPr>
          <a:xfrm>
            <a:off x="2872740" y="5312664"/>
            <a:ext cx="6934200" cy="584775"/>
          </a:xfrm>
          <a:prstGeom prst="rect">
            <a:avLst/>
          </a:prstGeom>
          <a:noFill/>
        </p:spPr>
        <p:txBody>
          <a:bodyPr wrap="square" rtlCol="0">
            <a:spAutoFit/>
          </a:bodyPr>
          <a:lstStyle/>
          <a:p>
            <a:pPr algn="ctr"/>
            <a:r>
              <a:rPr lang="en-US" sz="3200" b="1" dirty="0">
                <a:solidFill>
                  <a:schemeClr val="bg1"/>
                </a:solidFill>
                <a:latin typeface="DM Sans" pitchFamily="2" charset="77"/>
              </a:rPr>
              <a:t>@</a:t>
            </a:r>
            <a:r>
              <a:rPr lang="en-US" sz="3200" b="1" dirty="0" err="1">
                <a:solidFill>
                  <a:schemeClr val="bg1"/>
                </a:solidFill>
                <a:latin typeface="DM Sans" pitchFamily="2" charset="77"/>
              </a:rPr>
              <a:t>sharedhealthgm</a:t>
            </a:r>
            <a:endParaRPr lang="en-US" sz="3200" b="1" dirty="0">
              <a:solidFill>
                <a:schemeClr val="bg1"/>
              </a:solidFill>
              <a:latin typeface="DM Sans" pitchFamily="2" charset="77"/>
            </a:endParaRPr>
          </a:p>
        </p:txBody>
      </p:sp>
      <p:pic>
        <p:nvPicPr>
          <p:cNvPr id="6" name="Picture 5" descr="A white circle with a black background&#10;&#10;Description automatically generated">
            <a:extLst>
              <a:ext uri="{FF2B5EF4-FFF2-40B4-BE49-F238E27FC236}">
                <a16:creationId xmlns:a16="http://schemas.microsoft.com/office/drawing/2014/main" id="{2FA67E6F-7AB2-A2D1-56F8-A6CCC392C8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9341" y="1758375"/>
            <a:ext cx="5701431" cy="2819800"/>
          </a:xfrm>
          <a:prstGeom prst="rect">
            <a:avLst/>
          </a:prstGeom>
        </p:spPr>
      </p:pic>
    </p:spTree>
    <p:extLst>
      <p:ext uri="{BB962C8B-B14F-4D97-AF65-F5344CB8AC3E}">
        <p14:creationId xmlns:p14="http://schemas.microsoft.com/office/powerpoint/2010/main" val="347124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hite signs with text&#10;&#10;Description automatically generated">
            <a:extLst>
              <a:ext uri="{FF2B5EF4-FFF2-40B4-BE49-F238E27FC236}">
                <a16:creationId xmlns:a16="http://schemas.microsoft.com/office/drawing/2014/main" id="{3B93ABBE-2112-FB5B-BE62-B48C25445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920963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holding signs with 10 Downing Street in the background&#10;&#10;Description automatically generated">
            <a:extLst>
              <a:ext uri="{FF2B5EF4-FFF2-40B4-BE49-F238E27FC236}">
                <a16:creationId xmlns:a16="http://schemas.microsoft.com/office/drawing/2014/main" id="{93F4A10B-E341-CA7B-EA5E-F22A055A31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931227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pic>
        <p:nvPicPr>
          <p:cNvPr id="3" name="Picture 2" descr="A group of stuffed animals and toys&#10;&#10;Description automatically generated">
            <a:extLst>
              <a:ext uri="{FF2B5EF4-FFF2-40B4-BE49-F238E27FC236}">
                <a16:creationId xmlns:a16="http://schemas.microsoft.com/office/drawing/2014/main" id="{7F5A1DF0-30A8-486A-6C75-B7A999C297B5}"/>
              </a:ext>
            </a:extLst>
          </p:cNvPr>
          <p:cNvPicPr>
            <a:picLocks noChangeAspect="1"/>
          </p:cNvPicPr>
          <p:nvPr/>
        </p:nvPicPr>
        <p:blipFill>
          <a:blip r:embed="rId2"/>
          <a:stretch>
            <a:fillRect/>
          </a:stretch>
        </p:blipFill>
        <p:spPr>
          <a:xfrm>
            <a:off x="2667000" y="-10"/>
            <a:ext cx="6858000" cy="6858000"/>
          </a:xfrm>
          <a:prstGeom prst="rect">
            <a:avLst/>
          </a:prstGeom>
        </p:spPr>
      </p:pic>
    </p:spTree>
    <p:extLst>
      <p:ext uri="{BB962C8B-B14F-4D97-AF65-F5344CB8AC3E}">
        <p14:creationId xmlns:p14="http://schemas.microsoft.com/office/powerpoint/2010/main" val="3966662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Rectangle 5128">
            <a:extLst>
              <a:ext uri="{FF2B5EF4-FFF2-40B4-BE49-F238E27FC236}">
                <a16:creationId xmlns:a16="http://schemas.microsoft.com/office/drawing/2014/main" id="{CEFDB412-E777-0078-F60F-DCE1A4855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82194" y="3050852"/>
            <a:ext cx="6858001" cy="756295"/>
          </a:xfrm>
          <a:prstGeom prst="rect">
            <a:avLst/>
          </a:prstGeom>
          <a:ln>
            <a:noFill/>
          </a:ln>
          <a:effectLst>
            <a:outerShdw blurRad="203200" dist="101600" dir="93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family&#10;&#10;Description automatically generated with medium confidence">
            <a:extLst>
              <a:ext uri="{FF2B5EF4-FFF2-40B4-BE49-F238E27FC236}">
                <a16:creationId xmlns:a16="http://schemas.microsoft.com/office/drawing/2014/main" id="{A1E68E6C-F4C2-24FC-78C8-17A42C42CA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65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7" name="Rectangle 1046">
            <a:extLst>
              <a:ext uri="{FF2B5EF4-FFF2-40B4-BE49-F238E27FC236}">
                <a16:creationId xmlns:a16="http://schemas.microsoft.com/office/drawing/2014/main" id="{4676BFEE-E63A-42A3-87D5-FD65694B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nthony_Luvera_FLITA_Elena_SMALL_JPG_FINAL">
            <a:extLst>
              <a:ext uri="{FF2B5EF4-FFF2-40B4-BE49-F238E27FC236}">
                <a16:creationId xmlns:a16="http://schemas.microsoft.com/office/drawing/2014/main" id="{5DF8942C-8998-26E3-84A5-04D81271156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063" y="-580308"/>
            <a:ext cx="12190476" cy="7438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15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useBgFill="1">
        <p:nvSpPr>
          <p:cNvPr id="1061" name="Rectangle 1060">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2" name="Picture 8" descr="IMG_6595">
            <a:extLst>
              <a:ext uri="{FF2B5EF4-FFF2-40B4-BE49-F238E27FC236}">
                <a16:creationId xmlns:a16="http://schemas.microsoft.com/office/drawing/2014/main" id="{1C483B72-2291-8C04-866C-FF16CB4253D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349115" y="391891"/>
            <a:ext cx="5399294" cy="60742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G_6576">
            <a:extLst>
              <a:ext uri="{FF2B5EF4-FFF2-40B4-BE49-F238E27FC236}">
                <a16:creationId xmlns:a16="http://schemas.microsoft.com/office/drawing/2014/main" id="{5EC4826B-00A3-506E-55C1-7FC5D332789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6208503" y="391891"/>
            <a:ext cx="5521878" cy="621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319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Shape 252"/>
        <p:cNvGrpSpPr/>
        <p:nvPr/>
      </p:nvGrpSpPr>
      <p:grpSpPr>
        <a:xfrm>
          <a:off x="0" y="0"/>
          <a:ext cx="0" cy="0"/>
          <a:chOff x="0" y="0"/>
          <a:chExt cx="0" cy="0"/>
        </a:xfrm>
      </p:grpSpPr>
      <p:pic>
        <p:nvPicPr>
          <p:cNvPr id="253" name="Google Shape;253;p4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238400" y="1737169"/>
            <a:ext cx="2854635" cy="2140996"/>
          </a:xfrm>
          <a:prstGeom prst="rect">
            <a:avLst/>
          </a:prstGeom>
          <a:noFill/>
          <a:ln>
            <a:noFill/>
          </a:ln>
        </p:spPr>
      </p:pic>
      <p:pic>
        <p:nvPicPr>
          <p:cNvPr id="254" name="Google Shape;254;p4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884260" y="39134"/>
            <a:ext cx="2153475" cy="1645365"/>
          </a:xfrm>
          <a:prstGeom prst="rect">
            <a:avLst/>
          </a:prstGeom>
          <a:noFill/>
          <a:ln>
            <a:noFill/>
          </a:ln>
        </p:spPr>
      </p:pic>
      <p:pic>
        <p:nvPicPr>
          <p:cNvPr id="255" name="Google Shape;255;p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1868" y="0"/>
            <a:ext cx="3329001" cy="4774365"/>
          </a:xfrm>
          <a:prstGeom prst="rect">
            <a:avLst/>
          </a:prstGeom>
          <a:noFill/>
          <a:ln>
            <a:noFill/>
          </a:ln>
        </p:spPr>
      </p:pic>
      <p:pic>
        <p:nvPicPr>
          <p:cNvPr id="256" name="Google Shape;256;p4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271672" y="44617"/>
            <a:ext cx="3612595" cy="2021735"/>
          </a:xfrm>
          <a:prstGeom prst="rect">
            <a:avLst/>
          </a:prstGeom>
          <a:noFill/>
          <a:ln>
            <a:noFill/>
          </a:ln>
        </p:spPr>
      </p:pic>
      <p:pic>
        <p:nvPicPr>
          <p:cNvPr id="257" name="Google Shape;257;p4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314834" y="4744750"/>
            <a:ext cx="3820065" cy="1910033"/>
          </a:xfrm>
          <a:prstGeom prst="rect">
            <a:avLst/>
          </a:prstGeom>
          <a:noFill/>
          <a:ln>
            <a:noFill/>
          </a:ln>
        </p:spPr>
      </p:pic>
      <p:pic>
        <p:nvPicPr>
          <p:cNvPr id="258" name="Google Shape;258;p4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400867" y="95783"/>
            <a:ext cx="2854632" cy="1919355"/>
          </a:xfrm>
          <a:prstGeom prst="rect">
            <a:avLst/>
          </a:prstGeom>
          <a:noFill/>
          <a:ln>
            <a:noFill/>
          </a:ln>
        </p:spPr>
      </p:pic>
      <p:pic>
        <p:nvPicPr>
          <p:cNvPr id="259" name="Google Shape;259;p45"/>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9188917" y="4149242"/>
            <a:ext cx="2953599" cy="2215193"/>
          </a:xfrm>
          <a:prstGeom prst="rect">
            <a:avLst/>
          </a:prstGeom>
          <a:noFill/>
          <a:ln>
            <a:noFill/>
          </a:ln>
        </p:spPr>
      </p:pic>
      <p:pic>
        <p:nvPicPr>
          <p:cNvPr id="260" name="Google Shape;260;p45"/>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150832" y="4963767"/>
            <a:ext cx="2570336" cy="1645367"/>
          </a:xfrm>
          <a:prstGeom prst="rect">
            <a:avLst/>
          </a:prstGeom>
          <a:noFill/>
          <a:ln>
            <a:noFill/>
          </a:ln>
        </p:spPr>
      </p:pic>
      <p:pic>
        <p:nvPicPr>
          <p:cNvPr id="261" name="Google Shape;261;p45"/>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2813734" y="4785917"/>
            <a:ext cx="2436969" cy="1827732"/>
          </a:xfrm>
          <a:prstGeom prst="rect">
            <a:avLst/>
          </a:prstGeom>
          <a:noFill/>
          <a:ln>
            <a:noFill/>
          </a:ln>
        </p:spPr>
      </p:pic>
      <p:pic>
        <p:nvPicPr>
          <p:cNvPr id="262" name="Google Shape;262;p45"/>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6166300" y="2182885"/>
            <a:ext cx="3044933" cy="2283684"/>
          </a:xfrm>
          <a:prstGeom prst="rect">
            <a:avLst/>
          </a:prstGeom>
          <a:noFill/>
          <a:ln>
            <a:noFill/>
          </a:ln>
        </p:spPr>
      </p:pic>
      <p:pic>
        <p:nvPicPr>
          <p:cNvPr id="263" name="Google Shape;263;p45"/>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3490850" y="2055785"/>
            <a:ext cx="2648284" cy="26482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Rectangle 5128">
            <a:extLst>
              <a:ext uri="{FF2B5EF4-FFF2-40B4-BE49-F238E27FC236}">
                <a16:creationId xmlns:a16="http://schemas.microsoft.com/office/drawing/2014/main" id="{CEFDB412-E777-0078-F60F-DCE1A4855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82194" y="3050852"/>
            <a:ext cx="6858001" cy="756295"/>
          </a:xfrm>
          <a:prstGeom prst="rect">
            <a:avLst/>
          </a:prstGeom>
          <a:ln>
            <a:noFill/>
          </a:ln>
          <a:effectLst>
            <a:outerShdw blurRad="203200" dist="101600" dir="93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07AB06C-EE6E-F406-0BFA-9E8636ED481F}"/>
              </a:ext>
            </a:extLst>
          </p:cNvPr>
          <p:cNvSpPr txBox="1"/>
          <p:nvPr/>
        </p:nvSpPr>
        <p:spPr>
          <a:xfrm>
            <a:off x="457200" y="1070264"/>
            <a:ext cx="7221682" cy="4185761"/>
          </a:xfrm>
          <a:prstGeom prst="rect">
            <a:avLst/>
          </a:prstGeom>
          <a:noFill/>
        </p:spPr>
        <p:txBody>
          <a:bodyPr wrap="square" rtlCol="0">
            <a:spAutoFit/>
          </a:bodyPr>
          <a:lstStyle/>
          <a:p>
            <a:pPr algn="ctr"/>
            <a:r>
              <a:rPr lang="en-GB" sz="2800" b="1" dirty="0">
                <a:solidFill>
                  <a:schemeClr val="bg1"/>
                </a:solidFill>
                <a:latin typeface="DM Sans" pitchFamily="2" charset="0"/>
              </a:rPr>
              <a:t>Practical solutions for the frontline</a:t>
            </a:r>
          </a:p>
          <a:p>
            <a:endParaRPr lang="en-GB" dirty="0">
              <a:solidFill>
                <a:schemeClr val="bg1"/>
              </a:solidFill>
              <a:latin typeface="DM Sans" pitchFamily="2" charset="0"/>
            </a:endParaRPr>
          </a:p>
          <a:p>
            <a:endParaRPr lang="en-GB" sz="2000" dirty="0">
              <a:solidFill>
                <a:schemeClr val="bg1"/>
              </a:solidFill>
              <a:latin typeface="DM Sans" pitchFamily="2" charset="0"/>
            </a:endParaRPr>
          </a:p>
          <a:p>
            <a:pPr marL="285750" indent="-285750">
              <a:buFontTx/>
              <a:buChar char="-"/>
            </a:pPr>
            <a:r>
              <a:rPr lang="en-GB" sz="2000" dirty="0">
                <a:solidFill>
                  <a:schemeClr val="bg1"/>
                </a:solidFill>
                <a:latin typeface="DM Sans" pitchFamily="2" charset="0"/>
              </a:rPr>
              <a:t>Cot for every infant for every night.</a:t>
            </a:r>
          </a:p>
          <a:p>
            <a:pPr marL="285750" indent="-285750">
              <a:buFontTx/>
              <a:buChar char="-"/>
            </a:pPr>
            <a:r>
              <a:rPr lang="en-GB" sz="2000" dirty="0">
                <a:solidFill>
                  <a:schemeClr val="bg1"/>
                </a:solidFill>
                <a:latin typeface="DM Sans" pitchFamily="2" charset="0"/>
              </a:rPr>
              <a:t>Data, data, data (code your families living in TA, Primary and Secondary Care, code accidents and near misses)</a:t>
            </a:r>
          </a:p>
          <a:p>
            <a:pPr marL="285750" indent="-285750">
              <a:buFontTx/>
              <a:buChar char="-"/>
            </a:pPr>
            <a:r>
              <a:rPr lang="en-GB" sz="2000" dirty="0">
                <a:solidFill>
                  <a:schemeClr val="bg1"/>
                </a:solidFill>
                <a:latin typeface="DM Sans" pitchFamily="2" charset="0"/>
              </a:rPr>
              <a:t>Notification system (linking up Health, Housing and Education)</a:t>
            </a:r>
          </a:p>
          <a:p>
            <a:pPr marL="285750" indent="-285750">
              <a:buFontTx/>
              <a:buChar char="-"/>
            </a:pPr>
            <a:r>
              <a:rPr lang="en-GB" sz="2000" dirty="0">
                <a:solidFill>
                  <a:schemeClr val="bg1"/>
                </a:solidFill>
                <a:latin typeface="DM Sans" pitchFamily="2" charset="0"/>
              </a:rPr>
              <a:t>Challenge. (No mixing singles and families in accommodation)</a:t>
            </a:r>
          </a:p>
          <a:p>
            <a:pPr marL="285750" indent="-285750">
              <a:buFontTx/>
              <a:buChar char="-"/>
            </a:pPr>
            <a:r>
              <a:rPr lang="en-GB" sz="2000" dirty="0">
                <a:solidFill>
                  <a:schemeClr val="bg1"/>
                </a:solidFill>
                <a:latin typeface="DM Sans" pitchFamily="2" charset="0"/>
              </a:rPr>
              <a:t>The Crib. (Replicable service for local authorities)</a:t>
            </a:r>
          </a:p>
          <a:p>
            <a:pPr marL="285750" indent="-285750">
              <a:buFontTx/>
              <a:buChar char="-"/>
            </a:pPr>
            <a:r>
              <a:rPr lang="en-GB" sz="2000" dirty="0">
                <a:solidFill>
                  <a:schemeClr val="bg1"/>
                </a:solidFill>
                <a:latin typeface="DM Sans" pitchFamily="2" charset="0"/>
              </a:rPr>
              <a:t>Tell us what is going on (more stories and data the better)</a:t>
            </a:r>
          </a:p>
        </p:txBody>
      </p:sp>
      <p:pic>
        <p:nvPicPr>
          <p:cNvPr id="5124" name="Picture 4" descr="Photo">
            <a:extLst>
              <a:ext uri="{FF2B5EF4-FFF2-40B4-BE49-F238E27FC236}">
                <a16:creationId xmlns:a16="http://schemas.microsoft.com/office/drawing/2014/main" id="{CCB6F993-8A23-0CB7-9F0A-F53C5D7631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0088" y="1697132"/>
            <a:ext cx="4531550" cy="302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755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E3X3bqzWEAAJdAZ">
            <a:extLst>
              <a:ext uri="{FF2B5EF4-FFF2-40B4-BE49-F238E27FC236}">
                <a16:creationId xmlns:a16="http://schemas.microsoft.com/office/drawing/2014/main" id="{75FB6C1E-2D1A-727B-7C8E-64758CA3173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76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nline Media 2" title="Jen Davies: Frontline Network - Managing Stress">
            <a:hlinkClick r:id="" action="ppaction://media"/>
            <a:extLst>
              <a:ext uri="{FF2B5EF4-FFF2-40B4-BE49-F238E27FC236}">
                <a16:creationId xmlns:a16="http://schemas.microsoft.com/office/drawing/2014/main" id="{DE585A08-17A7-EB03-023B-B67C04541998}"/>
              </a:ext>
            </a:extLst>
          </p:cNvPr>
          <p:cNvPicPr>
            <a:picLocks noRot="1" noChangeAspect="1"/>
          </p:cNvPicPr>
          <p:nvPr>
            <a:videoFile r:link="rId1"/>
          </p:nvPr>
        </p:nvPicPr>
        <p:blipFill>
          <a:blip r:embed="rId3"/>
          <a:stretch>
            <a:fillRect/>
          </a:stretch>
        </p:blipFill>
        <p:spPr>
          <a:xfrm>
            <a:off x="453015" y="285750"/>
            <a:ext cx="11126523" cy="6286500"/>
          </a:xfrm>
          <a:prstGeom prst="rect">
            <a:avLst/>
          </a:prstGeom>
        </p:spPr>
      </p:pic>
    </p:spTree>
    <p:extLst>
      <p:ext uri="{BB962C8B-B14F-4D97-AF65-F5344CB8AC3E}">
        <p14:creationId xmlns:p14="http://schemas.microsoft.com/office/powerpoint/2010/main" val="378476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Shape 203"/>
        <p:cNvGrpSpPr/>
        <p:nvPr/>
      </p:nvGrpSpPr>
      <p:grpSpPr>
        <a:xfrm>
          <a:off x="0" y="0"/>
          <a:ext cx="0" cy="0"/>
          <a:chOff x="0" y="0"/>
          <a:chExt cx="0" cy="0"/>
        </a:xfrm>
      </p:grpSpPr>
      <p:sp>
        <p:nvSpPr>
          <p:cNvPr id="204" name="Google Shape;204;p39"/>
          <p:cNvSpPr txBox="1"/>
          <p:nvPr/>
        </p:nvSpPr>
        <p:spPr>
          <a:xfrm>
            <a:off x="299999" y="2922613"/>
            <a:ext cx="5456402" cy="2021026"/>
          </a:xfrm>
          <a:prstGeom prst="rect">
            <a:avLst/>
          </a:prstGeom>
          <a:noFill/>
          <a:ln>
            <a:noFill/>
          </a:ln>
        </p:spPr>
        <p:txBody>
          <a:bodyPr spcFirstLastPara="1" wrap="square" lIns="121900" tIns="121900" rIns="121900" bIns="121900" anchor="t" anchorCtr="0">
            <a:spAutoFit/>
          </a:bodyPr>
          <a:lstStyle/>
          <a:p>
            <a:pPr>
              <a:lnSpc>
                <a:spcPct val="90000"/>
              </a:lnSpc>
              <a:spcBef>
                <a:spcPts val="1333"/>
              </a:spcBef>
            </a:pPr>
            <a:r>
              <a:rPr lang="en-GB" sz="1600" dirty="0">
                <a:solidFill>
                  <a:schemeClr val="lt1"/>
                </a:solidFill>
                <a:latin typeface="DM Sans"/>
                <a:ea typeface="DM Sans"/>
                <a:cs typeface="DM Sans"/>
                <a:sym typeface="DM Sans"/>
              </a:rPr>
              <a:t>•Non-profit (philanthropically-funded)</a:t>
            </a:r>
            <a:endParaRPr sz="1600" dirty="0">
              <a:solidFill>
                <a:schemeClr val="lt1"/>
              </a:solidFill>
              <a:latin typeface="DM Sans"/>
              <a:ea typeface="DM Sans"/>
              <a:cs typeface="DM Sans"/>
              <a:sym typeface="DM Sans"/>
            </a:endParaRPr>
          </a:p>
          <a:p>
            <a:pPr>
              <a:lnSpc>
                <a:spcPct val="90000"/>
              </a:lnSpc>
              <a:spcBef>
                <a:spcPts val="1333"/>
              </a:spcBef>
            </a:pPr>
            <a:r>
              <a:rPr lang="en-GB" sz="1600" dirty="0">
                <a:solidFill>
                  <a:schemeClr val="lt1"/>
                </a:solidFill>
                <a:latin typeface="DM Sans"/>
                <a:ea typeface="DM Sans"/>
                <a:cs typeface="DM Sans"/>
                <a:sym typeface="DM Sans"/>
              </a:rPr>
              <a:t>•Mix of health clinicians and non-health backgrounds</a:t>
            </a:r>
            <a:endParaRPr sz="1600" dirty="0">
              <a:solidFill>
                <a:schemeClr val="lt1"/>
              </a:solidFill>
              <a:latin typeface="DM Sans"/>
              <a:ea typeface="DM Sans"/>
              <a:cs typeface="DM Sans"/>
              <a:sym typeface="DM Sans"/>
            </a:endParaRPr>
          </a:p>
          <a:p>
            <a:pPr>
              <a:lnSpc>
                <a:spcPct val="90000"/>
              </a:lnSpc>
              <a:spcBef>
                <a:spcPts val="1333"/>
              </a:spcBef>
            </a:pPr>
            <a:r>
              <a:rPr lang="en-GB" sz="1600" dirty="0">
                <a:solidFill>
                  <a:schemeClr val="lt1"/>
                </a:solidFill>
                <a:latin typeface="DM Sans"/>
                <a:ea typeface="DM Sans"/>
                <a:cs typeface="DM Sans"/>
                <a:sym typeface="DM Sans"/>
              </a:rPr>
              <a:t>•Health-focused but cross-sector</a:t>
            </a:r>
          </a:p>
          <a:p>
            <a:pPr marL="285750" indent="-285750">
              <a:lnSpc>
                <a:spcPct val="90000"/>
              </a:lnSpc>
              <a:spcBef>
                <a:spcPts val="1333"/>
              </a:spcBef>
              <a:buFont typeface="Arial" panose="020B0604020202020204" pitchFamily="34" charset="0"/>
              <a:buChar char="•"/>
            </a:pPr>
            <a:r>
              <a:rPr lang="en-GB" sz="1600" dirty="0">
                <a:solidFill>
                  <a:schemeClr val="lt1"/>
                </a:solidFill>
                <a:latin typeface="DM Sans"/>
                <a:ea typeface="DM Sans"/>
                <a:cs typeface="DM Sans"/>
                <a:sym typeface="DM Sans"/>
              </a:rPr>
              <a:t>Innovate on the ground projects whilst also lobbying and  system change</a:t>
            </a:r>
            <a:endParaRPr sz="1600" dirty="0">
              <a:solidFill>
                <a:schemeClr val="lt1"/>
              </a:solidFill>
              <a:latin typeface="DM Sans"/>
              <a:ea typeface="DM Sans"/>
              <a:cs typeface="DM Sans"/>
              <a:sym typeface="DM Sans"/>
            </a:endParaRPr>
          </a:p>
        </p:txBody>
      </p:sp>
      <p:pic>
        <p:nvPicPr>
          <p:cNvPr id="205" name="Google Shape;205;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1668" y="276234"/>
            <a:ext cx="2503201" cy="2503201"/>
          </a:xfrm>
          <a:prstGeom prst="rect">
            <a:avLst/>
          </a:prstGeom>
          <a:noFill/>
          <a:ln>
            <a:noFill/>
          </a:ln>
        </p:spPr>
      </p:pic>
      <p:pic>
        <p:nvPicPr>
          <p:cNvPr id="206" name="Google Shape;206;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021868" y="149635"/>
            <a:ext cx="2870133" cy="2870133"/>
          </a:xfrm>
          <a:prstGeom prst="rect">
            <a:avLst/>
          </a:prstGeom>
          <a:noFill/>
          <a:ln>
            <a:noFill/>
          </a:ln>
        </p:spPr>
      </p:pic>
      <p:pic>
        <p:nvPicPr>
          <p:cNvPr id="207" name="Google Shape;207;p3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451700" y="356186"/>
            <a:ext cx="3083532" cy="2313233"/>
          </a:xfrm>
          <a:prstGeom prst="rect">
            <a:avLst/>
          </a:prstGeom>
          <a:noFill/>
          <a:ln>
            <a:noFill/>
          </a:ln>
        </p:spPr>
      </p:pic>
      <p:pic>
        <p:nvPicPr>
          <p:cNvPr id="208" name="Google Shape;208;p3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377376" y="3314933"/>
            <a:ext cx="3630533" cy="2541365"/>
          </a:xfrm>
          <a:prstGeom prst="rect">
            <a:avLst/>
          </a:prstGeom>
          <a:noFill/>
          <a:ln>
            <a:noFill/>
          </a:ln>
        </p:spPr>
      </p:pic>
      <p:pic>
        <p:nvPicPr>
          <p:cNvPr id="209" name="Google Shape;209;p39"/>
          <p:cNvPicPr preferRelativeResize="0"/>
          <p:nvPr/>
        </p:nvPicPr>
        <p:blipFill>
          <a:blip r:embed="rId7">
            <a:alphaModFix/>
          </a:blip>
          <a:stretch>
            <a:fillRect/>
          </a:stretch>
        </p:blipFill>
        <p:spPr>
          <a:xfrm>
            <a:off x="5910272" y="3241964"/>
            <a:ext cx="2313233" cy="23132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Online Media 1" title="Maria Shah: Zone of Fabulousness">
            <a:hlinkClick r:id="" action="ppaction://media"/>
            <a:extLst>
              <a:ext uri="{FF2B5EF4-FFF2-40B4-BE49-F238E27FC236}">
                <a16:creationId xmlns:a16="http://schemas.microsoft.com/office/drawing/2014/main" id="{B8F74373-1BC9-6208-007A-E80CFB2CECF0}"/>
              </a:ext>
            </a:extLst>
          </p:cNvPr>
          <p:cNvPicPr>
            <a:picLocks noRot="1" noChangeAspect="1"/>
          </p:cNvPicPr>
          <p:nvPr>
            <a:videoFile r:link="rId1"/>
          </p:nvPr>
        </p:nvPicPr>
        <p:blipFill>
          <a:blip r:embed="rId3"/>
          <a:stretch>
            <a:fillRect/>
          </a:stretch>
        </p:blipFill>
        <p:spPr>
          <a:xfrm>
            <a:off x="725843" y="394854"/>
            <a:ext cx="10740313" cy="6068291"/>
          </a:xfrm>
          <a:prstGeom prst="rect">
            <a:avLst/>
          </a:prstGeom>
        </p:spPr>
      </p:pic>
    </p:spTree>
    <p:extLst>
      <p:ext uri="{BB962C8B-B14F-4D97-AF65-F5344CB8AC3E}">
        <p14:creationId xmlns:p14="http://schemas.microsoft.com/office/powerpoint/2010/main" val="10267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F418-8698-D893-5648-A6BF2463F43F}"/>
              </a:ext>
            </a:extLst>
          </p:cNvPr>
          <p:cNvSpPr>
            <a:spLocks noGrp="1"/>
          </p:cNvSpPr>
          <p:nvPr>
            <p:ph type="ctrTitle"/>
          </p:nvPr>
        </p:nvSpPr>
        <p:spPr>
          <a:xfrm>
            <a:off x="625993" y="1970432"/>
            <a:ext cx="3296478" cy="1049966"/>
          </a:xfrm>
        </p:spPr>
        <p:txBody>
          <a:bodyPr>
            <a:normAutofit fontScale="90000"/>
          </a:bodyPr>
          <a:lstStyle/>
          <a:p>
            <a:br>
              <a:rPr lang="en-GB" dirty="0"/>
            </a:br>
            <a:r>
              <a:rPr lang="en-GB" dirty="0" err="1"/>
              <a:t>Justlife</a:t>
            </a:r>
            <a:endParaRPr lang="en-GB" dirty="0"/>
          </a:p>
        </p:txBody>
      </p:sp>
      <p:sp>
        <p:nvSpPr>
          <p:cNvPr id="3" name="Subtitle 2">
            <a:extLst>
              <a:ext uri="{FF2B5EF4-FFF2-40B4-BE49-F238E27FC236}">
                <a16:creationId xmlns:a16="http://schemas.microsoft.com/office/drawing/2014/main" id="{18417025-79AE-3B4B-B893-4BF4479FA396}"/>
              </a:ext>
            </a:extLst>
          </p:cNvPr>
          <p:cNvSpPr>
            <a:spLocks noGrp="1"/>
          </p:cNvSpPr>
          <p:nvPr>
            <p:ph type="subTitle" idx="1"/>
          </p:nvPr>
        </p:nvSpPr>
        <p:spPr>
          <a:xfrm>
            <a:off x="722630" y="3036694"/>
            <a:ext cx="10746739" cy="1245973"/>
          </a:xfrm>
        </p:spPr>
        <p:txBody>
          <a:bodyPr>
            <a:normAutofit fontScale="25000" lnSpcReduction="20000"/>
          </a:bodyPr>
          <a:lstStyle/>
          <a:p>
            <a:pPr algn="l" rtl="0">
              <a:lnSpc>
                <a:spcPct val="120000"/>
              </a:lnSpc>
              <a:spcBef>
                <a:spcPts val="0"/>
              </a:spcBef>
              <a:spcAft>
                <a:spcPts val="0"/>
              </a:spcAft>
            </a:pPr>
            <a:r>
              <a:rPr lang="en-GB" sz="14400" b="0" i="0" u="none" strike="noStrike" dirty="0">
                <a:solidFill>
                  <a:srgbClr val="000000"/>
                </a:solidFill>
                <a:effectLst/>
                <a:latin typeface="Poppins" pitchFamily="2" charset="77"/>
              </a:rPr>
              <a:t>Advocating </a:t>
            </a:r>
            <a:r>
              <a:rPr lang="en-GB" sz="14400" b="0" i="0" u="none" strike="noStrike">
                <a:solidFill>
                  <a:srgbClr val="000000"/>
                </a:solidFill>
                <a:effectLst/>
                <a:latin typeface="Poppins" pitchFamily="2" charset="77"/>
              </a:rPr>
              <a:t>for and with </a:t>
            </a:r>
            <a:r>
              <a:rPr lang="en-GB" sz="14400" b="0" i="0" u="none" strike="noStrike" dirty="0">
                <a:solidFill>
                  <a:srgbClr val="000000"/>
                </a:solidFill>
                <a:effectLst/>
                <a:latin typeface="Poppins" pitchFamily="2" charset="77"/>
              </a:rPr>
              <a:t>people experiencing homelessness in temporary accommodation.</a:t>
            </a:r>
            <a:endParaRPr lang="en-GB" sz="11200" b="0" i="0" dirty="0">
              <a:solidFill>
                <a:srgbClr val="222222"/>
              </a:solidFill>
              <a:effectLst/>
              <a:highlight>
                <a:srgbClr val="FFFFFF"/>
              </a:highlight>
              <a:latin typeface="Poppins" pitchFamily="2" charset="77"/>
            </a:endParaRPr>
          </a:p>
          <a:p>
            <a:pPr algn="l"/>
            <a:endParaRPr lang="en-GB" dirty="0"/>
          </a:p>
        </p:txBody>
      </p:sp>
      <p:pic>
        <p:nvPicPr>
          <p:cNvPr id="4" name="Picture 3">
            <a:extLst>
              <a:ext uri="{FF2B5EF4-FFF2-40B4-BE49-F238E27FC236}">
                <a16:creationId xmlns:a16="http://schemas.microsoft.com/office/drawing/2014/main" id="{F4A8427A-A3E8-B3CE-8F57-48A85CDAE4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946" y="239046"/>
            <a:ext cx="4136572" cy="1475453"/>
          </a:xfrm>
          <a:prstGeom prst="rect">
            <a:avLst/>
          </a:prstGeom>
        </p:spPr>
      </p:pic>
      <p:sp>
        <p:nvSpPr>
          <p:cNvPr id="5" name="TextBox 4">
            <a:extLst>
              <a:ext uri="{FF2B5EF4-FFF2-40B4-BE49-F238E27FC236}">
                <a16:creationId xmlns:a16="http://schemas.microsoft.com/office/drawing/2014/main" id="{22FA9D08-0415-5ABA-C2F4-917FB072C237}"/>
              </a:ext>
            </a:extLst>
          </p:cNvPr>
          <p:cNvSpPr txBox="1"/>
          <p:nvPr/>
        </p:nvSpPr>
        <p:spPr>
          <a:xfrm>
            <a:off x="847600" y="4607596"/>
            <a:ext cx="2983509" cy="2062103"/>
          </a:xfrm>
          <a:prstGeom prst="rect">
            <a:avLst/>
          </a:prstGeom>
          <a:noFill/>
        </p:spPr>
        <p:txBody>
          <a:bodyPr wrap="none" rtlCol="0">
            <a:spAutoFit/>
          </a:bodyPr>
          <a:lstStyle/>
          <a:p>
            <a:pPr rtl="0">
              <a:spcBef>
                <a:spcPts val="0"/>
              </a:spcBef>
              <a:spcAft>
                <a:spcPts val="0"/>
              </a:spcAft>
            </a:pPr>
            <a:br>
              <a:rPr lang="en-GB" sz="3200" b="0" dirty="0">
                <a:effectLst/>
              </a:rPr>
            </a:br>
            <a:r>
              <a:rPr lang="en-GB" sz="3200" b="1" i="0" u="sng" strike="noStrike" dirty="0">
                <a:solidFill>
                  <a:srgbClr val="CC0000"/>
                </a:solidFill>
                <a:effectLst/>
                <a:hlinkClick r:id="rId3"/>
              </a:rPr>
              <a:t>Justlife.org.uk</a:t>
            </a:r>
            <a:endParaRPr lang="en-GB" sz="3200" b="0" dirty="0">
              <a:effectLst/>
            </a:endParaRPr>
          </a:p>
          <a:p>
            <a:br>
              <a:rPr lang="en-GB" sz="3200" dirty="0"/>
            </a:br>
            <a:endParaRPr lang="en-US" sz="3200" dirty="0"/>
          </a:p>
        </p:txBody>
      </p:sp>
    </p:spTree>
    <p:extLst>
      <p:ext uri="{BB962C8B-B14F-4D97-AF65-F5344CB8AC3E}">
        <p14:creationId xmlns:p14="http://schemas.microsoft.com/office/powerpoint/2010/main" val="1266418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8DEB2-98CD-4780-56DE-54C293EF342E}"/>
              </a:ext>
            </a:extLst>
          </p:cNvPr>
          <p:cNvSpPr>
            <a:spLocks noGrp="1"/>
          </p:cNvSpPr>
          <p:nvPr>
            <p:ph type="title"/>
          </p:nvPr>
        </p:nvSpPr>
        <p:spPr/>
        <p:txBody>
          <a:bodyPr>
            <a:normAutofit/>
          </a:bodyPr>
          <a:lstStyle/>
          <a:p>
            <a:r>
              <a:rPr lang="en-US" dirty="0"/>
              <a:t>Key areas of focus:</a:t>
            </a:r>
          </a:p>
        </p:txBody>
      </p:sp>
      <p:sp>
        <p:nvSpPr>
          <p:cNvPr id="3" name="Content Placeholder 2">
            <a:extLst>
              <a:ext uri="{FF2B5EF4-FFF2-40B4-BE49-F238E27FC236}">
                <a16:creationId xmlns:a16="http://schemas.microsoft.com/office/drawing/2014/main" id="{C7F03E54-2CFD-758F-73A3-9663D6D42CBD}"/>
              </a:ext>
            </a:extLst>
          </p:cNvPr>
          <p:cNvSpPr>
            <a:spLocks noGrp="1"/>
          </p:cNvSpPr>
          <p:nvPr>
            <p:ph idx="1"/>
          </p:nvPr>
        </p:nvSpPr>
        <p:spPr>
          <a:xfrm>
            <a:off x="407987" y="1411358"/>
            <a:ext cx="10515115" cy="4296809"/>
          </a:xfrm>
        </p:spPr>
        <p:txBody>
          <a:bodyPr>
            <a:normAutofit fontScale="92500" lnSpcReduction="10000"/>
          </a:bodyPr>
          <a:lstStyle/>
          <a:p>
            <a:pPr marL="0" indent="0" rtl="0">
              <a:lnSpc>
                <a:spcPct val="120000"/>
              </a:lnSpc>
              <a:spcBef>
                <a:spcPts val="0"/>
              </a:spcBef>
              <a:spcAft>
                <a:spcPts val="0"/>
              </a:spcAft>
              <a:buNone/>
            </a:pPr>
            <a:r>
              <a:rPr lang="en-GB" sz="2600" b="1" i="0" u="none" strike="noStrike" dirty="0">
                <a:solidFill>
                  <a:srgbClr val="000000"/>
                </a:solidFill>
                <a:effectLst/>
                <a:latin typeface="+mj-lt"/>
              </a:rPr>
              <a:t>Services in Manchester, and Brighton &amp; Hove</a:t>
            </a:r>
            <a:endParaRPr lang="en-GB" sz="2600" b="0" dirty="0">
              <a:effectLst/>
              <a:latin typeface="+mj-lt"/>
            </a:endParaRPr>
          </a:p>
          <a:p>
            <a:pPr rtl="0" fontAlgn="base">
              <a:lnSpc>
                <a:spcPct val="120000"/>
              </a:lnSpc>
              <a:spcBef>
                <a:spcPts val="0"/>
              </a:spcBef>
              <a:spcAft>
                <a:spcPts val="0"/>
              </a:spcAft>
              <a:buFont typeface="Arial" panose="020B0604020202020204" pitchFamily="34" charset="0"/>
              <a:buChar char="•"/>
            </a:pPr>
            <a:r>
              <a:rPr lang="en-GB" sz="2200" b="0" i="0" u="none" strike="noStrike" dirty="0">
                <a:solidFill>
                  <a:srgbClr val="000000"/>
                </a:solidFill>
                <a:effectLst/>
                <a:latin typeface="+mj-lt"/>
              </a:rPr>
              <a:t>Focus: single households</a:t>
            </a:r>
          </a:p>
          <a:p>
            <a:pPr rtl="0" fontAlgn="base">
              <a:lnSpc>
                <a:spcPct val="120000"/>
              </a:lnSpc>
              <a:spcBef>
                <a:spcPts val="0"/>
              </a:spcBef>
              <a:spcAft>
                <a:spcPts val="0"/>
              </a:spcAft>
              <a:buFont typeface="Arial" panose="020B0604020202020204" pitchFamily="34" charset="0"/>
              <a:buChar char="•"/>
            </a:pPr>
            <a:r>
              <a:rPr lang="en-GB" sz="2200" b="0" i="0" u="none" strike="noStrike" dirty="0">
                <a:solidFill>
                  <a:srgbClr val="000000"/>
                </a:solidFill>
                <a:effectLst/>
                <a:latin typeface="+mj-lt"/>
              </a:rPr>
              <a:t>1-2-1 support, social connection and befriending</a:t>
            </a:r>
          </a:p>
          <a:p>
            <a:pPr marL="0" indent="0" rtl="0">
              <a:lnSpc>
                <a:spcPct val="120000"/>
              </a:lnSpc>
              <a:spcBef>
                <a:spcPts val="0"/>
              </a:spcBef>
              <a:spcAft>
                <a:spcPts val="0"/>
              </a:spcAft>
              <a:buNone/>
            </a:pPr>
            <a:br>
              <a:rPr lang="en-GB" sz="2200" b="0" dirty="0">
                <a:effectLst/>
                <a:latin typeface="+mj-lt"/>
              </a:rPr>
            </a:br>
            <a:r>
              <a:rPr lang="en-GB" sz="2600" b="1" i="0" u="none" strike="noStrike" dirty="0">
                <a:solidFill>
                  <a:srgbClr val="000000"/>
                </a:solidFill>
                <a:effectLst/>
                <a:latin typeface="+mj-lt"/>
              </a:rPr>
              <a:t>National</a:t>
            </a:r>
            <a:endParaRPr lang="en-GB" sz="2600" b="0" dirty="0">
              <a:effectLst/>
              <a:latin typeface="+mj-lt"/>
            </a:endParaRPr>
          </a:p>
          <a:p>
            <a:pPr rtl="0" fontAlgn="base">
              <a:lnSpc>
                <a:spcPct val="120000"/>
              </a:lnSpc>
              <a:spcBef>
                <a:spcPts val="0"/>
              </a:spcBef>
              <a:spcAft>
                <a:spcPts val="0"/>
              </a:spcAft>
              <a:buFont typeface="Arial" panose="020B0604020202020204" pitchFamily="34" charset="0"/>
              <a:buChar char="•"/>
            </a:pPr>
            <a:r>
              <a:rPr lang="en-GB" sz="2200" b="0" i="0" u="none" strike="noStrike" dirty="0">
                <a:solidFill>
                  <a:srgbClr val="000000"/>
                </a:solidFill>
                <a:effectLst/>
                <a:latin typeface="+mj-lt"/>
              </a:rPr>
              <a:t>Research &amp; Policy – including All-Party Parliamentary Groups </a:t>
            </a:r>
            <a:r>
              <a:rPr lang="en-GB" sz="2200" b="1" i="0" u="none" strike="noStrike" dirty="0">
                <a:solidFill>
                  <a:srgbClr val="000000"/>
                </a:solidFill>
                <a:effectLst/>
                <a:latin typeface="+mj-lt"/>
              </a:rPr>
              <a:t>(AAPG)</a:t>
            </a:r>
            <a:endParaRPr lang="en-GB" sz="2200" b="0" i="0" u="none" strike="noStrike" dirty="0">
              <a:solidFill>
                <a:srgbClr val="000000"/>
              </a:solidFill>
              <a:effectLst/>
              <a:latin typeface="+mj-lt"/>
            </a:endParaRPr>
          </a:p>
          <a:p>
            <a:pPr rtl="0" fontAlgn="base">
              <a:lnSpc>
                <a:spcPct val="120000"/>
              </a:lnSpc>
              <a:spcBef>
                <a:spcPts val="0"/>
              </a:spcBef>
              <a:spcAft>
                <a:spcPts val="0"/>
              </a:spcAft>
              <a:buFont typeface="Arial" panose="020B0604020202020204" pitchFamily="34" charset="0"/>
              <a:buChar char="•"/>
            </a:pPr>
            <a:r>
              <a:rPr lang="en-GB" sz="2200" b="0" i="0" u="none" strike="noStrike" dirty="0">
                <a:solidFill>
                  <a:srgbClr val="000000"/>
                </a:solidFill>
                <a:effectLst/>
                <a:latin typeface="+mj-lt"/>
              </a:rPr>
              <a:t>The Temporary Accommodation Frontline Network </a:t>
            </a:r>
            <a:r>
              <a:rPr lang="en-GB" sz="2200" b="1" i="0" u="none" strike="noStrike" dirty="0">
                <a:solidFill>
                  <a:srgbClr val="000000"/>
                </a:solidFill>
                <a:effectLst/>
                <a:latin typeface="+mj-lt"/>
              </a:rPr>
              <a:t>(TAFN)</a:t>
            </a:r>
            <a:endParaRPr lang="en-GB" sz="2200" b="0" i="0" u="none" strike="noStrike" dirty="0">
              <a:solidFill>
                <a:srgbClr val="000000"/>
              </a:solidFill>
              <a:effectLst/>
              <a:latin typeface="+mj-lt"/>
            </a:endParaRPr>
          </a:p>
          <a:p>
            <a:pPr marL="0" indent="0" rtl="0">
              <a:lnSpc>
                <a:spcPct val="120000"/>
              </a:lnSpc>
              <a:spcBef>
                <a:spcPts val="0"/>
              </a:spcBef>
              <a:spcAft>
                <a:spcPts val="0"/>
              </a:spcAft>
              <a:buNone/>
            </a:pPr>
            <a:br>
              <a:rPr lang="en-GB" sz="2600" b="0" dirty="0">
                <a:effectLst/>
                <a:latin typeface="+mj-lt"/>
              </a:rPr>
            </a:br>
            <a:r>
              <a:rPr lang="en-GB" sz="2600" b="1" i="0" u="none" strike="noStrike" dirty="0">
                <a:solidFill>
                  <a:srgbClr val="000000"/>
                </a:solidFill>
                <a:effectLst/>
                <a:latin typeface="+mj-lt"/>
              </a:rPr>
              <a:t>Networks and Temporary Accommodation Action Groups (TAAGs)</a:t>
            </a:r>
            <a:endParaRPr lang="en-GB" sz="2600" b="0" dirty="0">
              <a:effectLst/>
              <a:latin typeface="+mj-lt"/>
            </a:endParaRPr>
          </a:p>
          <a:p>
            <a:pPr rtl="0" fontAlgn="base">
              <a:lnSpc>
                <a:spcPct val="120000"/>
              </a:lnSpc>
              <a:spcBef>
                <a:spcPts val="0"/>
              </a:spcBef>
              <a:spcAft>
                <a:spcPts val="0"/>
              </a:spcAft>
              <a:buFont typeface="Arial" panose="020B0604020202020204" pitchFamily="34" charset="0"/>
              <a:buChar char="•"/>
            </a:pPr>
            <a:r>
              <a:rPr lang="en-GB" sz="2200" b="0" i="0" u="none" strike="noStrike" dirty="0">
                <a:solidFill>
                  <a:srgbClr val="000000"/>
                </a:solidFill>
                <a:effectLst/>
                <a:latin typeface="+mj-lt"/>
              </a:rPr>
              <a:t>TAAGS across the country (including a focus on families in temporary accommodation</a:t>
            </a:r>
          </a:p>
          <a:p>
            <a:pPr>
              <a:lnSpc>
                <a:spcPct val="120000"/>
              </a:lnSpc>
            </a:pPr>
            <a:r>
              <a:rPr lang="en-GB" sz="2200" b="0" i="0" u="none" strike="noStrike" dirty="0">
                <a:solidFill>
                  <a:srgbClr val="000000"/>
                </a:solidFill>
                <a:effectLst/>
                <a:latin typeface="+mj-lt"/>
              </a:rPr>
              <a:t>Cross-sector Networks in Brighton &amp; Hove, and East &amp; West Sussex</a:t>
            </a:r>
            <a:endParaRPr lang="en-US" sz="3600" dirty="0">
              <a:latin typeface="+mj-lt"/>
            </a:endParaRPr>
          </a:p>
        </p:txBody>
      </p:sp>
    </p:spTree>
    <p:extLst>
      <p:ext uri="{BB962C8B-B14F-4D97-AF65-F5344CB8AC3E}">
        <p14:creationId xmlns:p14="http://schemas.microsoft.com/office/powerpoint/2010/main" val="117561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106C-F707-80DE-3DB9-71A4835B3914}"/>
              </a:ext>
            </a:extLst>
          </p:cNvPr>
          <p:cNvSpPr>
            <a:spLocks noGrp="1"/>
          </p:cNvSpPr>
          <p:nvPr>
            <p:ph type="title"/>
          </p:nvPr>
        </p:nvSpPr>
        <p:spPr/>
        <p:txBody>
          <a:bodyPr/>
          <a:lstStyle/>
          <a:p>
            <a:r>
              <a:rPr lang="en-GB" dirty="0"/>
              <a:t>National TA Network</a:t>
            </a:r>
          </a:p>
        </p:txBody>
      </p:sp>
      <p:sp>
        <p:nvSpPr>
          <p:cNvPr id="3" name="Content Placeholder 2">
            <a:extLst>
              <a:ext uri="{FF2B5EF4-FFF2-40B4-BE49-F238E27FC236}">
                <a16:creationId xmlns:a16="http://schemas.microsoft.com/office/drawing/2014/main" id="{C5512479-6C5A-9156-2469-24C40331BFC7}"/>
              </a:ext>
            </a:extLst>
          </p:cNvPr>
          <p:cNvSpPr>
            <a:spLocks noGrp="1"/>
          </p:cNvSpPr>
          <p:nvPr>
            <p:ph idx="1"/>
          </p:nvPr>
        </p:nvSpPr>
        <p:spPr>
          <a:xfrm>
            <a:off x="407987" y="1411358"/>
            <a:ext cx="11171098" cy="4296809"/>
          </a:xfrm>
        </p:spPr>
        <p:txBody>
          <a:bodyPr>
            <a:normAutofit fontScale="25000" lnSpcReduction="20000"/>
          </a:bodyPr>
          <a:lstStyle/>
          <a:p>
            <a:pPr marL="0" indent="0" rtl="0">
              <a:lnSpc>
                <a:spcPct val="120000"/>
              </a:lnSpc>
              <a:spcBef>
                <a:spcPts val="0"/>
              </a:spcBef>
              <a:spcAft>
                <a:spcPts val="0"/>
              </a:spcAft>
              <a:buNone/>
            </a:pPr>
            <a:r>
              <a:rPr lang="en-GB" sz="9600" b="1" i="0" u="none" strike="noStrike" dirty="0">
                <a:solidFill>
                  <a:srgbClr val="000000"/>
                </a:solidFill>
                <a:effectLst/>
              </a:rPr>
              <a:t>Temporary Accommodation Action Groups (TAAGS)</a:t>
            </a:r>
            <a:endParaRPr lang="en-GB" sz="9600" b="0" dirty="0">
              <a:effectLst/>
            </a:endParaRPr>
          </a:p>
          <a:p>
            <a:pPr rtl="0" fontAlgn="base">
              <a:lnSpc>
                <a:spcPct val="120000"/>
              </a:lnSpc>
              <a:spcBef>
                <a:spcPts val="0"/>
              </a:spcBef>
              <a:spcAft>
                <a:spcPts val="0"/>
              </a:spcAft>
              <a:buFont typeface="Arial" panose="020B0604020202020204" pitchFamily="34" charset="0"/>
              <a:buChar char="•"/>
            </a:pPr>
            <a:r>
              <a:rPr lang="en-GB" sz="8000" b="0" i="0" u="none" strike="noStrike" dirty="0">
                <a:solidFill>
                  <a:srgbClr val="000000"/>
                </a:solidFill>
                <a:effectLst/>
              </a:rPr>
              <a:t>Finding Solutions to local problems</a:t>
            </a:r>
          </a:p>
          <a:p>
            <a:pPr rtl="0" fontAlgn="base">
              <a:lnSpc>
                <a:spcPct val="120000"/>
              </a:lnSpc>
              <a:spcBef>
                <a:spcPts val="0"/>
              </a:spcBef>
              <a:spcAft>
                <a:spcPts val="0"/>
              </a:spcAft>
              <a:buFont typeface="Arial" panose="020B0604020202020204" pitchFamily="34" charset="0"/>
              <a:buChar char="•"/>
            </a:pPr>
            <a:r>
              <a:rPr lang="en-GB" sz="8000" b="0" i="0" u="none" strike="noStrike" dirty="0">
                <a:solidFill>
                  <a:srgbClr val="000000"/>
                </a:solidFill>
                <a:effectLst/>
              </a:rPr>
              <a:t>Existing TAAGS</a:t>
            </a:r>
          </a:p>
          <a:p>
            <a:pPr rtl="0" fontAlgn="base">
              <a:lnSpc>
                <a:spcPct val="120000"/>
              </a:lnSpc>
              <a:spcBef>
                <a:spcPts val="0"/>
              </a:spcBef>
              <a:spcAft>
                <a:spcPts val="0"/>
              </a:spcAft>
              <a:buFont typeface="Arial" panose="020B0604020202020204" pitchFamily="34" charset="0"/>
              <a:buChar char="•"/>
            </a:pPr>
            <a:r>
              <a:rPr lang="en-GB" sz="8000" b="0" i="0" u="none" strike="noStrike" dirty="0">
                <a:solidFill>
                  <a:srgbClr val="000000"/>
                </a:solidFill>
                <a:effectLst/>
              </a:rPr>
              <a:t>How to set up your own guide</a:t>
            </a:r>
          </a:p>
          <a:p>
            <a:pPr marL="0" indent="0" rtl="0">
              <a:lnSpc>
                <a:spcPct val="120000"/>
              </a:lnSpc>
              <a:spcBef>
                <a:spcPts val="0"/>
              </a:spcBef>
              <a:spcAft>
                <a:spcPts val="0"/>
              </a:spcAft>
              <a:buNone/>
            </a:pPr>
            <a:br>
              <a:rPr lang="en-GB" sz="9600" b="0" dirty="0">
                <a:effectLst/>
              </a:rPr>
            </a:br>
            <a:r>
              <a:rPr lang="en-GB" sz="9600" b="1" i="0" u="none" strike="noStrike" dirty="0">
                <a:solidFill>
                  <a:srgbClr val="000000"/>
                </a:solidFill>
                <a:effectLst/>
              </a:rPr>
              <a:t>TA Frontline Network</a:t>
            </a:r>
            <a:endParaRPr lang="en-GB" sz="9600" b="0" dirty="0">
              <a:effectLst/>
            </a:endParaRPr>
          </a:p>
          <a:p>
            <a:pPr rtl="0" fontAlgn="base">
              <a:lnSpc>
                <a:spcPct val="120000"/>
              </a:lnSpc>
              <a:spcBef>
                <a:spcPts val="0"/>
              </a:spcBef>
              <a:spcAft>
                <a:spcPts val="0"/>
              </a:spcAft>
              <a:buFont typeface="Arial" panose="020B0604020202020204" pitchFamily="34" charset="0"/>
              <a:buChar char="•"/>
            </a:pPr>
            <a:r>
              <a:rPr lang="en-GB" sz="8000" b="0" i="0" u="none" strike="noStrike" dirty="0">
                <a:solidFill>
                  <a:srgbClr val="000000"/>
                </a:solidFill>
                <a:effectLst/>
              </a:rPr>
              <a:t>Regular slot in the newsletter</a:t>
            </a:r>
          </a:p>
          <a:p>
            <a:pPr rtl="0" fontAlgn="base">
              <a:lnSpc>
                <a:spcPct val="120000"/>
              </a:lnSpc>
              <a:spcBef>
                <a:spcPts val="0"/>
              </a:spcBef>
              <a:spcAft>
                <a:spcPts val="0"/>
              </a:spcAft>
              <a:buFont typeface="Arial" panose="020B0604020202020204" pitchFamily="34" charset="0"/>
              <a:buChar char="•"/>
            </a:pPr>
            <a:r>
              <a:rPr lang="en-GB" sz="8000" b="0" i="0" u="none" strike="noStrike" dirty="0">
                <a:solidFill>
                  <a:srgbClr val="000000"/>
                </a:solidFill>
                <a:effectLst/>
              </a:rPr>
              <a:t>Resources</a:t>
            </a:r>
          </a:p>
          <a:p>
            <a:pPr rtl="0" fontAlgn="base">
              <a:lnSpc>
                <a:spcPct val="120000"/>
              </a:lnSpc>
              <a:spcBef>
                <a:spcPts val="0"/>
              </a:spcBef>
              <a:spcAft>
                <a:spcPts val="0"/>
              </a:spcAft>
              <a:buFont typeface="Arial" panose="020B0604020202020204" pitchFamily="34" charset="0"/>
              <a:buChar char="•"/>
            </a:pPr>
            <a:r>
              <a:rPr lang="en-GB" sz="8000" b="0" i="0" u="none" strike="noStrike" dirty="0">
                <a:solidFill>
                  <a:srgbClr val="000000"/>
                </a:solidFill>
                <a:effectLst/>
              </a:rPr>
              <a:t>Online meet-ups (</a:t>
            </a:r>
            <a:r>
              <a:rPr lang="en-GB" sz="8000" b="0" i="0" u="none" strike="noStrike" dirty="0">
                <a:solidFill>
                  <a:srgbClr val="000000"/>
                </a:solidFill>
                <a:effectLst/>
                <a:hlinkClick r:id="rId2"/>
              </a:rPr>
              <a:t>the next one’s 2pm-3.30pm, 26th June</a:t>
            </a:r>
            <a:r>
              <a:rPr lang="en-GB" sz="8000" b="0" i="0" u="none" strike="noStrike" dirty="0">
                <a:solidFill>
                  <a:srgbClr val="000000"/>
                </a:solidFill>
                <a:effectLst/>
              </a:rPr>
              <a:t>)</a:t>
            </a:r>
          </a:p>
          <a:p>
            <a:pPr marL="0" indent="0">
              <a:lnSpc>
                <a:spcPct val="120000"/>
              </a:lnSpc>
              <a:spcBef>
                <a:spcPts val="0"/>
              </a:spcBef>
              <a:buNone/>
            </a:pPr>
            <a:br>
              <a:rPr lang="en-GB" sz="8000" b="0" dirty="0">
                <a:effectLst/>
              </a:rPr>
            </a:br>
            <a:r>
              <a:rPr lang="en-GB" sz="9600" b="1" i="0" u="none" strike="noStrike" dirty="0">
                <a:solidFill>
                  <a:srgbClr val="000000"/>
                </a:solidFill>
                <a:effectLst/>
              </a:rPr>
              <a:t>Updates on Households in TA – APPG</a:t>
            </a:r>
          </a:p>
          <a:p>
            <a:pPr marL="0" indent="0" algn="ctr">
              <a:lnSpc>
                <a:spcPct val="120000"/>
              </a:lnSpc>
              <a:spcBef>
                <a:spcPts val="0"/>
              </a:spcBef>
              <a:buNone/>
            </a:pPr>
            <a:br>
              <a:rPr lang="en-GB" sz="9600" dirty="0"/>
            </a:br>
            <a:r>
              <a:rPr lang="en-GB" sz="9600" b="1" i="0" u="none" strike="noStrike" dirty="0">
                <a:solidFill>
                  <a:srgbClr val="C00000"/>
                </a:solidFill>
                <a:effectLst/>
                <a:latin typeface="Arial" panose="020B0604020202020204" pitchFamily="34" charset="0"/>
                <a:cs typeface="Arial" panose="020B0604020202020204" pitchFamily="34" charset="0"/>
              </a:rPr>
              <a:t>TO CONNECT: </a:t>
            </a:r>
            <a:r>
              <a:rPr lang="en-GB" sz="9600" b="1" i="0" u="sng" strike="noStrike" dirty="0">
                <a:solidFill>
                  <a:srgbClr val="CC0000"/>
                </a:solidFill>
                <a:effectLst/>
                <a:latin typeface="Arial" panose="020B0604020202020204" pitchFamily="34" charset="0"/>
                <a:cs typeface="Arial" panose="020B0604020202020204" pitchFamily="34" charset="0"/>
                <a:hlinkClick r:id="rId3"/>
              </a:rPr>
              <a:t>SIGN UP TO NEWSLETTERS</a:t>
            </a:r>
            <a:endParaRPr lang="en-GB" sz="9600" b="0" dirty="0">
              <a:effectLst/>
              <a:latin typeface="Arial" panose="020B0604020202020204" pitchFamily="34" charset="0"/>
              <a:cs typeface="Arial" panose="020B0604020202020204" pitchFamily="34" charset="0"/>
            </a:endParaRPr>
          </a:p>
          <a:p>
            <a:pPr marL="0" indent="0" rtl="0">
              <a:lnSpc>
                <a:spcPct val="120000"/>
              </a:lnSpc>
              <a:spcBef>
                <a:spcPts val="0"/>
              </a:spcBef>
              <a:spcAft>
                <a:spcPts val="0"/>
              </a:spcAft>
              <a:buNone/>
            </a:pPr>
            <a:endParaRPr lang="en-GB" sz="9600" dirty="0"/>
          </a:p>
          <a:p>
            <a:pPr marL="0" indent="0" rtl="0">
              <a:lnSpc>
                <a:spcPct val="120000"/>
              </a:lnSpc>
              <a:spcBef>
                <a:spcPts val="0"/>
              </a:spcBef>
              <a:spcAft>
                <a:spcPts val="0"/>
              </a:spcAft>
              <a:buNone/>
            </a:pPr>
            <a:br>
              <a:rPr lang="en-GB" sz="9600" dirty="0"/>
            </a:br>
            <a:endParaRPr lang="en-GB" sz="9600" dirty="0"/>
          </a:p>
          <a:p>
            <a:pPr lvl="1"/>
            <a:endParaRPr lang="en-GB" sz="2400" dirty="0"/>
          </a:p>
          <a:p>
            <a:endParaRPr lang="en-GB" dirty="0"/>
          </a:p>
        </p:txBody>
      </p:sp>
    </p:spTree>
    <p:extLst>
      <p:ext uri="{BB962C8B-B14F-4D97-AF65-F5344CB8AC3E}">
        <p14:creationId xmlns:p14="http://schemas.microsoft.com/office/powerpoint/2010/main" val="1347886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0F101-148C-13F9-2267-D5AF88A3E2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8631" y="0"/>
            <a:ext cx="4854737" cy="6858000"/>
          </a:xfrm>
          <a:prstGeom prst="rect">
            <a:avLst/>
          </a:prstGeom>
        </p:spPr>
      </p:pic>
    </p:spTree>
    <p:extLst>
      <p:ext uri="{BB962C8B-B14F-4D97-AF65-F5344CB8AC3E}">
        <p14:creationId xmlns:p14="http://schemas.microsoft.com/office/powerpoint/2010/main" val="291171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5B063C-CA50-B515-E2D4-F0EA43BED03C}"/>
              </a:ext>
            </a:extLst>
          </p:cNvPr>
          <p:cNvSpPr txBox="1"/>
          <p:nvPr/>
        </p:nvSpPr>
        <p:spPr>
          <a:xfrm>
            <a:off x="1532125" y="2565011"/>
            <a:ext cx="8905098" cy="1077218"/>
          </a:xfrm>
          <a:prstGeom prst="rect">
            <a:avLst/>
          </a:prstGeom>
          <a:noFill/>
        </p:spPr>
        <p:txBody>
          <a:bodyPr wrap="square" rtlCol="0">
            <a:spAutoFit/>
          </a:bodyPr>
          <a:lstStyle/>
          <a:p>
            <a:pPr algn="ctr"/>
            <a:r>
              <a:rPr lang="en-US" sz="3200" b="1" i="1" dirty="0">
                <a:solidFill>
                  <a:schemeClr val="bg1"/>
                </a:solidFill>
                <a:latin typeface="DM Sans" pitchFamily="2" charset="77"/>
              </a:rPr>
              <a:t>“Even if you’re little, you can do a lot” </a:t>
            </a:r>
            <a:r>
              <a:rPr lang="en-US" sz="3200" b="1" dirty="0">
                <a:solidFill>
                  <a:schemeClr val="bg1"/>
                </a:solidFill>
                <a:latin typeface="DM Sans" pitchFamily="2" charset="77"/>
              </a:rPr>
              <a:t>Matilda</a:t>
            </a:r>
          </a:p>
        </p:txBody>
      </p:sp>
    </p:spTree>
    <p:extLst>
      <p:ext uri="{BB962C8B-B14F-4D97-AF65-F5344CB8AC3E}">
        <p14:creationId xmlns:p14="http://schemas.microsoft.com/office/powerpoint/2010/main" val="2951274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5B063C-CA50-B515-E2D4-F0EA43BED03C}"/>
              </a:ext>
            </a:extLst>
          </p:cNvPr>
          <p:cNvSpPr txBox="1"/>
          <p:nvPr/>
        </p:nvSpPr>
        <p:spPr>
          <a:xfrm>
            <a:off x="2642468" y="4524440"/>
            <a:ext cx="6934200" cy="1569660"/>
          </a:xfrm>
          <a:prstGeom prst="rect">
            <a:avLst/>
          </a:prstGeom>
          <a:noFill/>
        </p:spPr>
        <p:txBody>
          <a:bodyPr wrap="square" rtlCol="0">
            <a:spAutoFit/>
          </a:bodyPr>
          <a:lstStyle/>
          <a:p>
            <a:pPr algn="ctr"/>
            <a:r>
              <a:rPr lang="en-US" sz="3200" b="1" dirty="0">
                <a:solidFill>
                  <a:schemeClr val="bg1"/>
                </a:solidFill>
                <a:latin typeface="DM Sans" pitchFamily="2" charset="77"/>
              </a:rPr>
              <a:t>Sam.pratt@sharedhealth.org.uk</a:t>
            </a:r>
          </a:p>
          <a:p>
            <a:pPr algn="ctr"/>
            <a:r>
              <a:rPr lang="en-US" sz="3200" b="1" dirty="0">
                <a:solidFill>
                  <a:schemeClr val="bg1"/>
                </a:solidFill>
                <a:latin typeface="DM Sans" pitchFamily="2" charset="77"/>
              </a:rPr>
              <a:t>@sharedhealthgm</a:t>
            </a:r>
          </a:p>
          <a:p>
            <a:pPr algn="ctr"/>
            <a:r>
              <a:rPr lang="en-US" sz="3200" b="1" dirty="0">
                <a:solidFill>
                  <a:schemeClr val="bg1"/>
                </a:solidFill>
                <a:latin typeface="DM Sans" pitchFamily="2" charset="77"/>
              </a:rPr>
              <a:t>sharedhealthfoundation.org.uk</a:t>
            </a:r>
          </a:p>
        </p:txBody>
      </p:sp>
      <p:pic>
        <p:nvPicPr>
          <p:cNvPr id="6" name="Picture 5" descr="A white circle with a black background&#10;&#10;Description automatically generated">
            <a:extLst>
              <a:ext uri="{FF2B5EF4-FFF2-40B4-BE49-F238E27FC236}">
                <a16:creationId xmlns:a16="http://schemas.microsoft.com/office/drawing/2014/main" id="{2FA67E6F-7AB2-A2D1-56F8-A6CCC392C8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3120" y="944521"/>
            <a:ext cx="6397533" cy="3164076"/>
          </a:xfrm>
          <a:prstGeom prst="rect">
            <a:avLst/>
          </a:prstGeom>
        </p:spPr>
      </p:pic>
    </p:spTree>
    <p:extLst>
      <p:ext uri="{BB962C8B-B14F-4D97-AF65-F5344CB8AC3E}">
        <p14:creationId xmlns:p14="http://schemas.microsoft.com/office/powerpoint/2010/main" val="2905939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Shape 203"/>
        <p:cNvGrpSpPr/>
        <p:nvPr/>
      </p:nvGrpSpPr>
      <p:grpSpPr>
        <a:xfrm>
          <a:off x="0" y="0"/>
          <a:ext cx="0" cy="0"/>
          <a:chOff x="0" y="0"/>
          <a:chExt cx="0" cy="0"/>
        </a:xfrm>
      </p:grpSpPr>
      <p:pic>
        <p:nvPicPr>
          <p:cNvPr id="1026" name="Picture 2" descr="INFORMATION PANELS_InfoPage_Small3">
            <a:extLst>
              <a:ext uri="{FF2B5EF4-FFF2-40B4-BE49-F238E27FC236}">
                <a16:creationId xmlns:a16="http://schemas.microsoft.com/office/drawing/2014/main" id="{4700ED6C-5105-DD77-28C9-C771D9CA41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3738" y="0"/>
            <a:ext cx="5724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887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pic>
        <p:nvPicPr>
          <p:cNvPr id="2" name="Online Media 1" title="Welcome to The Crib">
            <a:hlinkClick r:id="" action="ppaction://media"/>
            <a:extLst>
              <a:ext uri="{FF2B5EF4-FFF2-40B4-BE49-F238E27FC236}">
                <a16:creationId xmlns:a16="http://schemas.microsoft.com/office/drawing/2014/main" id="{17262C53-11B7-7F74-BF2E-74DFD765B74A}"/>
              </a:ext>
            </a:extLst>
          </p:cNvPr>
          <p:cNvPicPr>
            <a:picLocks noRot="1" noChangeAspect="1"/>
          </p:cNvPicPr>
          <p:nvPr>
            <a:videoFile r:link="rId1"/>
          </p:nvPr>
        </p:nvPicPr>
        <p:blipFill>
          <a:blip r:embed="rId3"/>
          <a:stretch>
            <a:fillRect/>
          </a:stretch>
        </p:blipFill>
        <p:spPr>
          <a:xfrm>
            <a:off x="764742" y="462395"/>
            <a:ext cx="10501231" cy="5933209"/>
          </a:xfrm>
          <a:prstGeom prst="rect">
            <a:avLst/>
          </a:prstGeom>
        </p:spPr>
      </p:pic>
    </p:spTree>
    <p:extLst>
      <p:ext uri="{BB962C8B-B14F-4D97-AF65-F5344CB8AC3E}">
        <p14:creationId xmlns:p14="http://schemas.microsoft.com/office/powerpoint/2010/main" val="180522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B1325C-D5BC-FC66-E023-E37BF28FE645}"/>
              </a:ext>
            </a:extLst>
          </p:cNvPr>
          <p:cNvSpPr txBox="1"/>
          <p:nvPr/>
        </p:nvSpPr>
        <p:spPr>
          <a:xfrm>
            <a:off x="1911531" y="1886532"/>
            <a:ext cx="8368937" cy="1754326"/>
          </a:xfrm>
          <a:prstGeom prst="rect">
            <a:avLst/>
          </a:prstGeom>
          <a:noFill/>
        </p:spPr>
        <p:txBody>
          <a:bodyPr wrap="square">
            <a:spAutoFit/>
          </a:bodyPr>
          <a:lstStyle/>
          <a:p>
            <a:pPr algn="ctr"/>
            <a:r>
              <a:rPr lang="en-GB" sz="3600" dirty="0">
                <a:solidFill>
                  <a:schemeClr val="bg1"/>
                </a:solidFill>
                <a:latin typeface="DM Sans" pitchFamily="2" charset="0"/>
              </a:rPr>
              <a:t>S</a:t>
            </a:r>
            <a:r>
              <a:rPr lang="en-GB" sz="3600" b="0" i="0" dirty="0">
                <a:solidFill>
                  <a:schemeClr val="bg1"/>
                </a:solidFill>
                <a:effectLst/>
                <a:latin typeface="DM Sans" pitchFamily="2" charset="0"/>
              </a:rPr>
              <a:t>uffering produces perseverance; perseverance, character; and character, hope</a:t>
            </a:r>
            <a:endParaRPr lang="en-GB" sz="3600" dirty="0">
              <a:solidFill>
                <a:schemeClr val="bg1"/>
              </a:solidFill>
              <a:latin typeface="DM Sans" pitchFamily="2" charset="0"/>
            </a:endParaRPr>
          </a:p>
        </p:txBody>
      </p:sp>
    </p:spTree>
    <p:extLst>
      <p:ext uri="{BB962C8B-B14F-4D97-AF65-F5344CB8AC3E}">
        <p14:creationId xmlns:p14="http://schemas.microsoft.com/office/powerpoint/2010/main" val="844090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B1325C-D5BC-FC66-E023-E37BF28FE645}"/>
              </a:ext>
            </a:extLst>
          </p:cNvPr>
          <p:cNvSpPr txBox="1"/>
          <p:nvPr/>
        </p:nvSpPr>
        <p:spPr>
          <a:xfrm>
            <a:off x="6705600" y="606372"/>
            <a:ext cx="4750525" cy="5078313"/>
          </a:xfrm>
          <a:prstGeom prst="rect">
            <a:avLst/>
          </a:prstGeom>
          <a:noFill/>
        </p:spPr>
        <p:txBody>
          <a:bodyPr wrap="square">
            <a:spAutoFit/>
          </a:bodyPr>
          <a:lstStyle/>
          <a:p>
            <a:r>
              <a:rPr lang="en-GB" sz="1800" b="0" i="0" u="none" strike="noStrike" dirty="0">
                <a:solidFill>
                  <a:schemeClr val="bg1"/>
                </a:solidFill>
                <a:effectLst/>
                <a:latin typeface="DM Sans" pitchFamily="2" charset="0"/>
              </a:rPr>
              <a:t>I was living on my sister's sofa. So, I'd moved into my dad’s. He'd been handed a eviction notice from his landlord. The council wouldn't help until the day we literally had nowhere to go, and then they then put us into temporary accommodation. We were, like, just living out of bags, pretty much. We used to have to leave the pram at the bottom of the stairs, carry my child up, and then run back down dead quick for the pram. You might have a dark day now, but in years to come, a couple of months’ time to come, when you are over and </a:t>
            </a:r>
            <a:r>
              <a:rPr lang="en-GB" sz="1800" b="0" i="0" u="none" strike="noStrike" dirty="0" err="1">
                <a:solidFill>
                  <a:schemeClr val="bg1"/>
                </a:solidFill>
                <a:effectLst/>
                <a:latin typeface="DM Sans" pitchFamily="2" charset="0"/>
              </a:rPr>
              <a:t>outta</a:t>
            </a:r>
            <a:r>
              <a:rPr lang="en-GB" sz="1800" b="0" i="0" u="none" strike="noStrike" dirty="0">
                <a:solidFill>
                  <a:schemeClr val="bg1"/>
                </a:solidFill>
                <a:effectLst/>
                <a:latin typeface="DM Sans" pitchFamily="2" charset="0"/>
              </a:rPr>
              <a:t> that dark place, you will look back and you'll think. ‘I did it. I did that for my babies.’ And, if you can do that and get through that, then you can conquer the world.</a:t>
            </a:r>
            <a:endParaRPr lang="en-GB" dirty="0">
              <a:solidFill>
                <a:schemeClr val="bg1"/>
              </a:solidFill>
              <a:latin typeface="DM Sans" pitchFamily="2" charset="0"/>
            </a:endParaRPr>
          </a:p>
        </p:txBody>
      </p:sp>
      <p:pic>
        <p:nvPicPr>
          <p:cNvPr id="6" name="Picture 5" descr="A person holding hands with a child in a highchair&#10;&#10;Description automatically generated">
            <a:extLst>
              <a:ext uri="{FF2B5EF4-FFF2-40B4-BE49-F238E27FC236}">
                <a16:creationId xmlns:a16="http://schemas.microsoft.com/office/drawing/2014/main" id="{701872A8-3CD9-40D9-263E-9252657799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857" y="859529"/>
            <a:ext cx="6096000" cy="4572000"/>
          </a:xfrm>
          <a:prstGeom prst="rect">
            <a:avLst/>
          </a:prstGeom>
        </p:spPr>
      </p:pic>
    </p:spTree>
    <p:extLst>
      <p:ext uri="{BB962C8B-B14F-4D97-AF65-F5344CB8AC3E}">
        <p14:creationId xmlns:p14="http://schemas.microsoft.com/office/powerpoint/2010/main" val="808563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pic>
        <p:nvPicPr>
          <p:cNvPr id="1026" name="Picture 2" descr="NEW report from the National Child Mortality Database (NCMD) - Healthwatch  Devon">
            <a:extLst>
              <a:ext uri="{FF2B5EF4-FFF2-40B4-BE49-F238E27FC236}">
                <a16:creationId xmlns:a16="http://schemas.microsoft.com/office/drawing/2014/main" id="{10EA8B22-05F5-0AE0-7C8C-4486E913C5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9904" y="1137422"/>
            <a:ext cx="7552191" cy="458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430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pic>
        <p:nvPicPr>
          <p:cNvPr id="2" name="Online Media 1" title="Silent Nightmare. Sign our petition &amp; help reduce the risk of child death in Temporary Accommodation">
            <a:hlinkClick r:id="" action="ppaction://media"/>
            <a:extLst>
              <a:ext uri="{FF2B5EF4-FFF2-40B4-BE49-F238E27FC236}">
                <a16:creationId xmlns:a16="http://schemas.microsoft.com/office/drawing/2014/main" id="{3ECD5996-C482-7413-C03A-188DCE50B5BB}"/>
              </a:ext>
            </a:extLst>
          </p:cNvPr>
          <p:cNvPicPr>
            <a:picLocks noRot="1" noChangeAspect="1"/>
          </p:cNvPicPr>
          <p:nvPr>
            <a:videoFile r:link="rId1"/>
          </p:nvPr>
        </p:nvPicPr>
        <p:blipFill>
          <a:blip r:embed="rId3"/>
          <a:stretch>
            <a:fillRect/>
          </a:stretch>
        </p:blipFill>
        <p:spPr>
          <a:xfrm>
            <a:off x="932522" y="377372"/>
            <a:ext cx="10326955" cy="5834743"/>
          </a:xfrm>
          <a:prstGeom prst="rect">
            <a:avLst/>
          </a:prstGeom>
        </p:spPr>
      </p:pic>
    </p:spTree>
    <p:extLst>
      <p:ext uri="{BB962C8B-B14F-4D97-AF65-F5344CB8AC3E}">
        <p14:creationId xmlns:p14="http://schemas.microsoft.com/office/powerpoint/2010/main" val="122209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1439"/>
        </a:solidFill>
        <a:effectLst/>
      </p:bgPr>
    </p:bg>
    <p:spTree>
      <p:nvGrpSpPr>
        <p:cNvPr id="1" name=""/>
        <p:cNvGrpSpPr/>
        <p:nvPr/>
      </p:nvGrpSpPr>
      <p:grpSpPr>
        <a:xfrm>
          <a:off x="0" y="0"/>
          <a:ext cx="0" cy="0"/>
          <a:chOff x="0" y="0"/>
          <a:chExt cx="0" cy="0"/>
        </a:xfrm>
      </p:grpSpPr>
      <p:pic>
        <p:nvPicPr>
          <p:cNvPr id="6" name="Picture 5" descr="A baby shoes and toys on a bed&#10;&#10;Description automatically generated">
            <a:extLst>
              <a:ext uri="{FF2B5EF4-FFF2-40B4-BE49-F238E27FC236}">
                <a16:creationId xmlns:a16="http://schemas.microsoft.com/office/drawing/2014/main" id="{1A0D3BEB-4DFD-C33C-793C-B00835B608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311260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381563925F424093E86B3E936EF2D4" ma:contentTypeVersion="21" ma:contentTypeDescription="Create a new document." ma:contentTypeScope="" ma:versionID="53c0480b47b263434de9586548626208">
  <xsd:schema xmlns:xsd="http://www.w3.org/2001/XMLSchema" xmlns:xs="http://www.w3.org/2001/XMLSchema" xmlns:p="http://schemas.microsoft.com/office/2006/metadata/properties" xmlns:ns2="cbac73b5-1999-42cc-afe4-b7020b48e043" xmlns:ns3="bca9822e-211d-4723-85f2-b3c70f22749b" targetNamespace="http://schemas.microsoft.com/office/2006/metadata/properties" ma:root="true" ma:fieldsID="772bd137f94d01734479415f06335b32" ns2:_="" ns3:_="">
    <xsd:import namespace="cbac73b5-1999-42cc-afe4-b7020b48e043"/>
    <xsd:import namespace="bca9822e-211d-4723-85f2-b3c70f22749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ac73b5-1999-42cc-afe4-b7020b48e0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f43f032-56bb-40c6-bb6e-407f91632bf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a9822e-211d-4723-85f2-b3c70f22749b"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15" nillable="true" ma:displayName="Taxonomy Catch All Column" ma:hidden="true" ma:list="{c1026a81-d9d5-4fbb-8e6d-0b2192053e50}" ma:internalName="TaxCatchAll" ma:showField="CatchAllData" ma:web="bca9822e-211d-4723-85f2-b3c70f2274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384207-3F3D-4998-8690-E551CA499193}">
  <ds:schemaRefs>
    <ds:schemaRef ds:uri="http://schemas.microsoft.com/sharepoint/v3/contenttype/forms"/>
  </ds:schemaRefs>
</ds:datastoreItem>
</file>

<file path=customXml/itemProps2.xml><?xml version="1.0" encoding="utf-8"?>
<ds:datastoreItem xmlns:ds="http://schemas.openxmlformats.org/officeDocument/2006/customXml" ds:itemID="{BB8F6180-6DCF-42C5-AC00-40A199FBD6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ac73b5-1999-42cc-afe4-b7020b48e043"/>
    <ds:schemaRef ds:uri="bca9822e-211d-4723-85f2-b3c70f2274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2124</TotalTime>
  <Words>485</Words>
  <Application>Microsoft Macintosh PowerPoint</Application>
  <PresentationFormat>Widescreen</PresentationFormat>
  <Paragraphs>48</Paragraphs>
  <Slides>26</Slides>
  <Notes>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Arial</vt:lpstr>
      <vt:lpstr>Calibri</vt:lpstr>
      <vt:lpstr>Calibri Light</vt:lpstr>
      <vt:lpstr>DM Sans</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Justlife</vt:lpstr>
      <vt:lpstr>Key areas of focus:</vt:lpstr>
      <vt:lpstr>National TA Network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banks</dc:creator>
  <cp:lastModifiedBy>Josh Macmillan</cp:lastModifiedBy>
  <cp:revision>14</cp:revision>
  <dcterms:created xsi:type="dcterms:W3CDTF">2024-04-12T08:03:36Z</dcterms:created>
  <dcterms:modified xsi:type="dcterms:W3CDTF">2024-07-31T11:43:51Z</dcterms:modified>
</cp:coreProperties>
</file>