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684" r:id="rId6"/>
  </p:sldMasterIdLst>
  <p:notesMasterIdLst>
    <p:notesMasterId r:id="rId34"/>
  </p:notesMasterIdLst>
  <p:sldIdLst>
    <p:sldId id="256" r:id="rId7"/>
    <p:sldId id="282" r:id="rId8"/>
    <p:sldId id="283" r:id="rId9"/>
    <p:sldId id="300" r:id="rId10"/>
    <p:sldId id="284" r:id="rId11"/>
    <p:sldId id="285" r:id="rId12"/>
    <p:sldId id="306" r:id="rId13"/>
    <p:sldId id="301" r:id="rId14"/>
    <p:sldId id="286" r:id="rId15"/>
    <p:sldId id="294" r:id="rId16"/>
    <p:sldId id="257" r:id="rId17"/>
    <p:sldId id="2084" r:id="rId18"/>
    <p:sldId id="307" r:id="rId19"/>
    <p:sldId id="2085" r:id="rId20"/>
    <p:sldId id="293" r:id="rId21"/>
    <p:sldId id="291" r:id="rId22"/>
    <p:sldId id="292" r:id="rId23"/>
    <p:sldId id="296" r:id="rId24"/>
    <p:sldId id="2086" r:id="rId25"/>
    <p:sldId id="2089" r:id="rId26"/>
    <p:sldId id="2088" r:id="rId27"/>
    <p:sldId id="297" r:id="rId28"/>
    <p:sldId id="288" r:id="rId29"/>
    <p:sldId id="289" r:id="rId30"/>
    <p:sldId id="290" r:id="rId31"/>
    <p:sldId id="302" r:id="rId32"/>
    <p:sldId id="304" r:id="rId33"/>
  </p:sldIdLst>
  <p:sldSz cx="9144000" cy="6858000" type="screen4x3"/>
  <p:notesSz cx="6889750" cy="1001871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44" autoAdjust="0"/>
  </p:normalViewPr>
  <p:slideViewPr>
    <p:cSldViewPr snapToGrid="0" snapToObjects="1">
      <p:cViewPr varScale="1">
        <p:scale>
          <a:sx n="71" d="100"/>
          <a:sy n="71" d="100"/>
        </p:scale>
        <p:origin x="1786" y="5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7" d="100"/>
          <a:sy n="47" d="100"/>
        </p:scale>
        <p:origin x="22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 Barnes" userId="84782129-9a61-48ab-b37e-b382b0808e4d" providerId="ADAL" clId="{6268C57B-3921-457B-8B37-D70B58AC56A0}"/>
    <pc:docChg chg="custSel addSld delSld modSld">
      <pc:chgData name="Gail Barnes" userId="84782129-9a61-48ab-b37e-b382b0808e4d" providerId="ADAL" clId="{6268C57B-3921-457B-8B37-D70B58AC56A0}" dt="2023-11-22T12:03:42.578" v="362" actId="20577"/>
      <pc:docMkLst>
        <pc:docMk/>
      </pc:docMkLst>
      <pc:sldChg chg="modSp mod">
        <pc:chgData name="Gail Barnes" userId="84782129-9a61-48ab-b37e-b382b0808e4d" providerId="ADAL" clId="{6268C57B-3921-457B-8B37-D70B58AC56A0}" dt="2023-11-22T11:59:39.888" v="346" actId="255"/>
        <pc:sldMkLst>
          <pc:docMk/>
          <pc:sldMk cId="0" sldId="256"/>
        </pc:sldMkLst>
        <pc:spChg chg="mod">
          <ac:chgData name="Gail Barnes" userId="84782129-9a61-48ab-b37e-b382b0808e4d" providerId="ADAL" clId="{6268C57B-3921-457B-8B37-D70B58AC56A0}" dt="2023-11-22T11:59:39.888" v="346" actId="255"/>
          <ac:spMkLst>
            <pc:docMk/>
            <pc:sldMk cId="0" sldId="256"/>
            <ac:spMk id="14339" creationId="{00000000-0000-0000-0000-000000000000}"/>
          </ac:spMkLst>
        </pc:spChg>
      </pc:sldChg>
      <pc:sldChg chg="modSp mod">
        <pc:chgData name="Gail Barnes" userId="84782129-9a61-48ab-b37e-b382b0808e4d" providerId="ADAL" clId="{6268C57B-3921-457B-8B37-D70B58AC56A0}" dt="2023-11-22T11:49:42.640" v="24" actId="20577"/>
        <pc:sldMkLst>
          <pc:docMk/>
          <pc:sldMk cId="2355413320" sldId="285"/>
        </pc:sldMkLst>
        <pc:spChg chg="mod">
          <ac:chgData name="Gail Barnes" userId="84782129-9a61-48ab-b37e-b382b0808e4d" providerId="ADAL" clId="{6268C57B-3921-457B-8B37-D70B58AC56A0}" dt="2023-11-22T11:49:42.640" v="24" actId="20577"/>
          <ac:spMkLst>
            <pc:docMk/>
            <pc:sldMk cId="2355413320" sldId="285"/>
            <ac:spMk id="3" creationId="{64BF7DD6-D183-45F4-B39F-2C5EF6514511}"/>
          </ac:spMkLst>
        </pc:spChg>
      </pc:sldChg>
      <pc:sldChg chg="modSp mod">
        <pc:chgData name="Gail Barnes" userId="84782129-9a61-48ab-b37e-b382b0808e4d" providerId="ADAL" clId="{6268C57B-3921-457B-8B37-D70B58AC56A0}" dt="2023-11-22T12:03:14.421" v="354" actId="14100"/>
        <pc:sldMkLst>
          <pc:docMk/>
          <pc:sldMk cId="3214790828" sldId="296"/>
        </pc:sldMkLst>
        <pc:spChg chg="mod">
          <ac:chgData name="Gail Barnes" userId="84782129-9a61-48ab-b37e-b382b0808e4d" providerId="ADAL" clId="{6268C57B-3921-457B-8B37-D70B58AC56A0}" dt="2023-11-22T12:03:14.421" v="354" actId="14100"/>
          <ac:spMkLst>
            <pc:docMk/>
            <pc:sldMk cId="3214790828" sldId="296"/>
            <ac:spMk id="2" creationId="{39486DA5-DF0A-4755-8BB4-D769C66AF08E}"/>
          </ac:spMkLst>
        </pc:spChg>
      </pc:sldChg>
      <pc:sldChg chg="modSp mod">
        <pc:chgData name="Gail Barnes" userId="84782129-9a61-48ab-b37e-b382b0808e4d" providerId="ADAL" clId="{6268C57B-3921-457B-8B37-D70B58AC56A0}" dt="2023-11-22T11:50:01.655" v="27" actId="20577"/>
        <pc:sldMkLst>
          <pc:docMk/>
          <pc:sldMk cId="1227760400" sldId="306"/>
        </pc:sldMkLst>
        <pc:spChg chg="mod">
          <ac:chgData name="Gail Barnes" userId="84782129-9a61-48ab-b37e-b382b0808e4d" providerId="ADAL" clId="{6268C57B-3921-457B-8B37-D70B58AC56A0}" dt="2023-11-22T11:50:01.655" v="27" actId="20577"/>
          <ac:spMkLst>
            <pc:docMk/>
            <pc:sldMk cId="1227760400" sldId="306"/>
            <ac:spMk id="4" creationId="{00000000-0000-0000-0000-000000000000}"/>
          </ac:spMkLst>
        </pc:spChg>
      </pc:sldChg>
      <pc:sldChg chg="modSp mod">
        <pc:chgData name="Gail Barnes" userId="84782129-9a61-48ab-b37e-b382b0808e4d" providerId="ADAL" clId="{6268C57B-3921-457B-8B37-D70B58AC56A0}" dt="2023-11-22T12:02:42.657" v="351" actId="27636"/>
        <pc:sldMkLst>
          <pc:docMk/>
          <pc:sldMk cId="3486442408" sldId="307"/>
        </pc:sldMkLst>
        <pc:spChg chg="mod">
          <ac:chgData name="Gail Barnes" userId="84782129-9a61-48ab-b37e-b382b0808e4d" providerId="ADAL" clId="{6268C57B-3921-457B-8B37-D70B58AC56A0}" dt="2023-11-22T12:02:36.052" v="349" actId="2711"/>
          <ac:spMkLst>
            <pc:docMk/>
            <pc:sldMk cId="3486442408" sldId="307"/>
            <ac:spMk id="2" creationId="{409B4492-627C-CF90-6A24-2CD7E8F64ED1}"/>
          </ac:spMkLst>
        </pc:spChg>
        <pc:spChg chg="mod">
          <ac:chgData name="Gail Barnes" userId="84782129-9a61-48ab-b37e-b382b0808e4d" providerId="ADAL" clId="{6268C57B-3921-457B-8B37-D70B58AC56A0}" dt="2023-11-22T12:02:42.657" v="351" actId="27636"/>
          <ac:spMkLst>
            <pc:docMk/>
            <pc:sldMk cId="3486442408" sldId="307"/>
            <ac:spMk id="3" creationId="{AB86A32F-CAF4-B54D-EFEE-0CA5ACC7C364}"/>
          </ac:spMkLst>
        </pc:spChg>
      </pc:sldChg>
      <pc:sldChg chg="modSp mod">
        <pc:chgData name="Gail Barnes" userId="84782129-9a61-48ab-b37e-b382b0808e4d" providerId="ADAL" clId="{6268C57B-3921-457B-8B37-D70B58AC56A0}" dt="2023-11-22T12:02:26.871" v="348" actId="2711"/>
        <pc:sldMkLst>
          <pc:docMk/>
          <pc:sldMk cId="220794502" sldId="2084"/>
        </pc:sldMkLst>
        <pc:spChg chg="mod">
          <ac:chgData name="Gail Barnes" userId="84782129-9a61-48ab-b37e-b382b0808e4d" providerId="ADAL" clId="{6268C57B-3921-457B-8B37-D70B58AC56A0}" dt="2023-11-22T12:02:19.971" v="347" actId="2711"/>
          <ac:spMkLst>
            <pc:docMk/>
            <pc:sldMk cId="220794502" sldId="2084"/>
            <ac:spMk id="2" creationId="{00000000-0000-0000-0000-000000000000}"/>
          </ac:spMkLst>
        </pc:spChg>
        <pc:spChg chg="mod">
          <ac:chgData name="Gail Barnes" userId="84782129-9a61-48ab-b37e-b382b0808e4d" providerId="ADAL" clId="{6268C57B-3921-457B-8B37-D70B58AC56A0}" dt="2023-11-22T12:02:26.871" v="348" actId="2711"/>
          <ac:spMkLst>
            <pc:docMk/>
            <pc:sldMk cId="220794502" sldId="2084"/>
            <ac:spMk id="3" creationId="{00000000-0000-0000-0000-000000000000}"/>
          </ac:spMkLst>
        </pc:spChg>
      </pc:sldChg>
      <pc:sldChg chg="modSp mod">
        <pc:chgData name="Gail Barnes" userId="84782129-9a61-48ab-b37e-b382b0808e4d" providerId="ADAL" clId="{6268C57B-3921-457B-8B37-D70B58AC56A0}" dt="2023-11-22T12:02:57.819" v="353" actId="2711"/>
        <pc:sldMkLst>
          <pc:docMk/>
          <pc:sldMk cId="3226243227" sldId="2085"/>
        </pc:sldMkLst>
        <pc:spChg chg="mod">
          <ac:chgData name="Gail Barnes" userId="84782129-9a61-48ab-b37e-b382b0808e4d" providerId="ADAL" clId="{6268C57B-3921-457B-8B37-D70B58AC56A0}" dt="2023-11-22T12:02:52.268" v="352" actId="2711"/>
          <ac:spMkLst>
            <pc:docMk/>
            <pc:sldMk cId="3226243227" sldId="2085"/>
            <ac:spMk id="2" creationId="{00000000-0000-0000-0000-000000000000}"/>
          </ac:spMkLst>
        </pc:spChg>
        <pc:spChg chg="mod">
          <ac:chgData name="Gail Barnes" userId="84782129-9a61-48ab-b37e-b382b0808e4d" providerId="ADAL" clId="{6268C57B-3921-457B-8B37-D70B58AC56A0}" dt="2023-11-22T12:02:57.819" v="353" actId="2711"/>
          <ac:spMkLst>
            <pc:docMk/>
            <pc:sldMk cId="3226243227" sldId="2085"/>
            <ac:spMk id="3" creationId="{00000000-0000-0000-0000-000000000000}"/>
          </ac:spMkLst>
        </pc:spChg>
      </pc:sldChg>
      <pc:sldChg chg="modSp mod">
        <pc:chgData name="Gail Barnes" userId="84782129-9a61-48ab-b37e-b382b0808e4d" providerId="ADAL" clId="{6268C57B-3921-457B-8B37-D70B58AC56A0}" dt="2023-11-22T11:50:40.153" v="32" actId="20577"/>
        <pc:sldMkLst>
          <pc:docMk/>
          <pc:sldMk cId="3388309892" sldId="2086"/>
        </pc:sldMkLst>
        <pc:spChg chg="mod">
          <ac:chgData name="Gail Barnes" userId="84782129-9a61-48ab-b37e-b382b0808e4d" providerId="ADAL" clId="{6268C57B-3921-457B-8B37-D70B58AC56A0}" dt="2023-11-22T11:50:40.153" v="32" actId="20577"/>
          <ac:spMkLst>
            <pc:docMk/>
            <pc:sldMk cId="3388309892" sldId="2086"/>
            <ac:spMk id="2" creationId="{00000000-0000-0000-0000-000000000000}"/>
          </ac:spMkLst>
        </pc:spChg>
      </pc:sldChg>
      <pc:sldChg chg="del">
        <pc:chgData name="Gail Barnes" userId="84782129-9a61-48ab-b37e-b382b0808e4d" providerId="ADAL" clId="{6268C57B-3921-457B-8B37-D70B58AC56A0}" dt="2023-11-22T11:55:58.109" v="236" actId="47"/>
        <pc:sldMkLst>
          <pc:docMk/>
          <pc:sldMk cId="133192448" sldId="2087"/>
        </pc:sldMkLst>
      </pc:sldChg>
      <pc:sldChg chg="modSp mod">
        <pc:chgData name="Gail Barnes" userId="84782129-9a61-48ab-b37e-b382b0808e4d" providerId="ADAL" clId="{6268C57B-3921-457B-8B37-D70B58AC56A0}" dt="2023-11-22T12:03:42.578" v="362" actId="20577"/>
        <pc:sldMkLst>
          <pc:docMk/>
          <pc:sldMk cId="3749847036" sldId="2088"/>
        </pc:sldMkLst>
        <pc:spChg chg="mod">
          <ac:chgData name="Gail Barnes" userId="84782129-9a61-48ab-b37e-b382b0808e4d" providerId="ADAL" clId="{6268C57B-3921-457B-8B37-D70B58AC56A0}" dt="2023-11-22T12:03:42.578" v="362" actId="20577"/>
          <ac:spMkLst>
            <pc:docMk/>
            <pc:sldMk cId="3749847036" sldId="2088"/>
            <ac:spMk id="2" creationId="{00000000-0000-0000-0000-000000000000}"/>
          </ac:spMkLst>
        </pc:spChg>
        <pc:spChg chg="mod">
          <ac:chgData name="Gail Barnes" userId="84782129-9a61-48ab-b37e-b382b0808e4d" providerId="ADAL" clId="{6268C57B-3921-457B-8B37-D70B58AC56A0}" dt="2023-11-22T11:56:54.912" v="285" actId="20577"/>
          <ac:spMkLst>
            <pc:docMk/>
            <pc:sldMk cId="3749847036" sldId="2088"/>
            <ac:spMk id="3" creationId="{00000000-0000-0000-0000-000000000000}"/>
          </ac:spMkLst>
        </pc:spChg>
      </pc:sldChg>
      <pc:sldChg chg="modSp new mod">
        <pc:chgData name="Gail Barnes" userId="84782129-9a61-48ab-b37e-b382b0808e4d" providerId="ADAL" clId="{6268C57B-3921-457B-8B37-D70B58AC56A0}" dt="2023-11-22T12:03:30.563" v="356" actId="14100"/>
        <pc:sldMkLst>
          <pc:docMk/>
          <pc:sldMk cId="2306101295" sldId="2089"/>
        </pc:sldMkLst>
        <pc:spChg chg="mod">
          <ac:chgData name="Gail Barnes" userId="84782129-9a61-48ab-b37e-b382b0808e4d" providerId="ADAL" clId="{6268C57B-3921-457B-8B37-D70B58AC56A0}" dt="2023-11-22T11:53:55.797" v="69" actId="20577"/>
          <ac:spMkLst>
            <pc:docMk/>
            <pc:sldMk cId="2306101295" sldId="2089"/>
            <ac:spMk id="2" creationId="{C44CE2B2-AB40-1F11-7A8C-83203757C0E2}"/>
          </ac:spMkLst>
        </pc:spChg>
        <pc:spChg chg="mod">
          <ac:chgData name="Gail Barnes" userId="84782129-9a61-48ab-b37e-b382b0808e4d" providerId="ADAL" clId="{6268C57B-3921-457B-8B37-D70B58AC56A0}" dt="2023-11-22T12:03:25.979" v="355" actId="14100"/>
          <ac:spMkLst>
            <pc:docMk/>
            <pc:sldMk cId="2306101295" sldId="2089"/>
            <ac:spMk id="3" creationId="{84EBC6DF-A917-7151-5EE1-FFAEAFAC8937}"/>
          </ac:spMkLst>
        </pc:spChg>
        <pc:spChg chg="mod">
          <ac:chgData name="Gail Barnes" userId="84782129-9a61-48ab-b37e-b382b0808e4d" providerId="ADAL" clId="{6268C57B-3921-457B-8B37-D70B58AC56A0}" dt="2023-11-22T12:03:30.563" v="356" actId="14100"/>
          <ac:spMkLst>
            <pc:docMk/>
            <pc:sldMk cId="2306101295" sldId="2089"/>
            <ac:spMk id="4" creationId="{44C60F63-7645-7A7F-B76F-D789EB91B7CB}"/>
          </ac:spMkLst>
        </pc:spChg>
      </pc:sldChg>
    </pc:docChg>
  </pc:docChgLst>
  <pc:docChgLst>
    <pc:chgData name="Gail Barnes" userId="84782129-9a61-48ab-b37e-b382b0808e4d" providerId="ADAL" clId="{E1FB0E33-B3E8-43D4-AFDA-65C69B1585B1}"/>
    <pc:docChg chg="undo custSel addSld delSld modSld sldOrd">
      <pc:chgData name="Gail Barnes" userId="84782129-9a61-48ab-b37e-b382b0808e4d" providerId="ADAL" clId="{E1FB0E33-B3E8-43D4-AFDA-65C69B1585B1}" dt="2023-11-07T21:59:48.466" v="162" actId="14100"/>
      <pc:docMkLst>
        <pc:docMk/>
      </pc:docMkLst>
      <pc:sldChg chg="add del">
        <pc:chgData name="Gail Barnes" userId="84782129-9a61-48ab-b37e-b382b0808e4d" providerId="ADAL" clId="{E1FB0E33-B3E8-43D4-AFDA-65C69B1585B1}" dt="2023-11-07T21:47:39.120" v="124"/>
        <pc:sldMkLst>
          <pc:docMk/>
          <pc:sldMk cId="948879225" sldId="257"/>
        </pc:sldMkLst>
      </pc:sldChg>
      <pc:sldChg chg="modSp mod">
        <pc:chgData name="Gail Barnes" userId="84782129-9a61-48ab-b37e-b382b0808e4d" providerId="ADAL" clId="{E1FB0E33-B3E8-43D4-AFDA-65C69B1585B1}" dt="2023-11-07T15:22:51.852" v="120" actId="20577"/>
        <pc:sldMkLst>
          <pc:docMk/>
          <pc:sldMk cId="2355413320" sldId="285"/>
        </pc:sldMkLst>
        <pc:spChg chg="mod">
          <ac:chgData name="Gail Barnes" userId="84782129-9a61-48ab-b37e-b382b0808e4d" providerId="ADAL" clId="{E1FB0E33-B3E8-43D4-AFDA-65C69B1585B1}" dt="2023-11-07T15:22:51.852" v="120" actId="20577"/>
          <ac:spMkLst>
            <pc:docMk/>
            <pc:sldMk cId="2355413320" sldId="285"/>
            <ac:spMk id="3" creationId="{64BF7DD6-D183-45F4-B39F-2C5EF6514511}"/>
          </ac:spMkLst>
        </pc:spChg>
      </pc:sldChg>
      <pc:sldChg chg="modSp mod">
        <pc:chgData name="Gail Barnes" userId="84782129-9a61-48ab-b37e-b382b0808e4d" providerId="ADAL" clId="{E1FB0E33-B3E8-43D4-AFDA-65C69B1585B1}" dt="2023-11-06T11:18:20.160" v="2" actId="207"/>
        <pc:sldMkLst>
          <pc:docMk/>
          <pc:sldMk cId="3453824431" sldId="286"/>
        </pc:sldMkLst>
        <pc:spChg chg="mod">
          <ac:chgData name="Gail Barnes" userId="84782129-9a61-48ab-b37e-b382b0808e4d" providerId="ADAL" clId="{E1FB0E33-B3E8-43D4-AFDA-65C69B1585B1}" dt="2023-11-06T11:18:13.849" v="1" actId="207"/>
          <ac:spMkLst>
            <pc:docMk/>
            <pc:sldMk cId="3453824431" sldId="286"/>
            <ac:spMk id="2" creationId="{AA32F624-3AA9-418F-BC85-316B7C509C74}"/>
          </ac:spMkLst>
        </pc:spChg>
        <pc:spChg chg="mod">
          <ac:chgData name="Gail Barnes" userId="84782129-9a61-48ab-b37e-b382b0808e4d" providerId="ADAL" clId="{E1FB0E33-B3E8-43D4-AFDA-65C69B1585B1}" dt="2023-11-06T11:18:20.160" v="2" actId="207"/>
          <ac:spMkLst>
            <pc:docMk/>
            <pc:sldMk cId="3453824431" sldId="286"/>
            <ac:spMk id="3" creationId="{9C9C5994-1F45-4D5D-9489-87D1EE1D922F}"/>
          </ac:spMkLst>
        </pc:spChg>
      </pc:sldChg>
      <pc:sldChg chg="modSp mod">
        <pc:chgData name="Gail Barnes" userId="84782129-9a61-48ab-b37e-b382b0808e4d" providerId="ADAL" clId="{E1FB0E33-B3E8-43D4-AFDA-65C69B1585B1}" dt="2023-11-06T11:19:53.890" v="11" actId="207"/>
        <pc:sldMkLst>
          <pc:docMk/>
          <pc:sldMk cId="1257433345" sldId="288"/>
        </pc:sldMkLst>
        <pc:spChg chg="mod">
          <ac:chgData name="Gail Barnes" userId="84782129-9a61-48ab-b37e-b382b0808e4d" providerId="ADAL" clId="{E1FB0E33-B3E8-43D4-AFDA-65C69B1585B1}" dt="2023-11-06T11:19:53.890" v="11" actId="207"/>
          <ac:spMkLst>
            <pc:docMk/>
            <pc:sldMk cId="1257433345" sldId="288"/>
            <ac:spMk id="3" creationId="{35972C8A-52C7-4DD6-92A4-D93F15C11784}"/>
          </ac:spMkLst>
        </pc:spChg>
      </pc:sldChg>
      <pc:sldChg chg="modSp mod">
        <pc:chgData name="Gail Barnes" userId="84782129-9a61-48ab-b37e-b382b0808e4d" providerId="ADAL" clId="{E1FB0E33-B3E8-43D4-AFDA-65C69B1585B1}" dt="2023-11-06T11:20:11.342" v="12" actId="207"/>
        <pc:sldMkLst>
          <pc:docMk/>
          <pc:sldMk cId="544978518" sldId="289"/>
        </pc:sldMkLst>
        <pc:spChg chg="mod">
          <ac:chgData name="Gail Barnes" userId="84782129-9a61-48ab-b37e-b382b0808e4d" providerId="ADAL" clId="{E1FB0E33-B3E8-43D4-AFDA-65C69B1585B1}" dt="2023-11-06T11:20:11.342" v="12" actId="207"/>
          <ac:spMkLst>
            <pc:docMk/>
            <pc:sldMk cId="544978518" sldId="289"/>
            <ac:spMk id="3" creationId="{9EFF5163-65DC-433A-9B68-B4792E2BC046}"/>
          </ac:spMkLst>
        </pc:spChg>
      </pc:sldChg>
      <pc:sldChg chg="modSp mod">
        <pc:chgData name="Gail Barnes" userId="84782129-9a61-48ab-b37e-b382b0808e4d" providerId="ADAL" clId="{E1FB0E33-B3E8-43D4-AFDA-65C69B1585B1}" dt="2023-11-06T11:20:19.317" v="13" actId="207"/>
        <pc:sldMkLst>
          <pc:docMk/>
          <pc:sldMk cId="1942567376" sldId="290"/>
        </pc:sldMkLst>
        <pc:spChg chg="mod">
          <ac:chgData name="Gail Barnes" userId="84782129-9a61-48ab-b37e-b382b0808e4d" providerId="ADAL" clId="{E1FB0E33-B3E8-43D4-AFDA-65C69B1585B1}" dt="2023-11-06T11:20:19.317" v="13" actId="207"/>
          <ac:spMkLst>
            <pc:docMk/>
            <pc:sldMk cId="1942567376" sldId="290"/>
            <ac:spMk id="3" creationId="{3C5B508A-661D-42DD-B79E-42CF73B1FBB9}"/>
          </ac:spMkLst>
        </pc:spChg>
      </pc:sldChg>
      <pc:sldChg chg="modSp mod">
        <pc:chgData name="Gail Barnes" userId="84782129-9a61-48ab-b37e-b382b0808e4d" providerId="ADAL" clId="{E1FB0E33-B3E8-43D4-AFDA-65C69B1585B1}" dt="2023-11-06T11:19:16.133" v="7" actId="207"/>
        <pc:sldMkLst>
          <pc:docMk/>
          <pc:sldMk cId="814475641" sldId="291"/>
        </pc:sldMkLst>
        <pc:spChg chg="mod">
          <ac:chgData name="Gail Barnes" userId="84782129-9a61-48ab-b37e-b382b0808e4d" providerId="ADAL" clId="{E1FB0E33-B3E8-43D4-AFDA-65C69B1585B1}" dt="2023-11-06T11:19:16.133" v="7" actId="207"/>
          <ac:spMkLst>
            <pc:docMk/>
            <pc:sldMk cId="814475641" sldId="291"/>
            <ac:spMk id="3" creationId="{E65A1C1E-0CDD-4139-999A-F307ED1AA6F1}"/>
          </ac:spMkLst>
        </pc:spChg>
      </pc:sldChg>
      <pc:sldChg chg="modSp mod">
        <pc:chgData name="Gail Barnes" userId="84782129-9a61-48ab-b37e-b382b0808e4d" providerId="ADAL" clId="{E1FB0E33-B3E8-43D4-AFDA-65C69B1585B1}" dt="2023-11-06T11:19:25.773" v="8" actId="207"/>
        <pc:sldMkLst>
          <pc:docMk/>
          <pc:sldMk cId="3897477187" sldId="292"/>
        </pc:sldMkLst>
        <pc:spChg chg="mod">
          <ac:chgData name="Gail Barnes" userId="84782129-9a61-48ab-b37e-b382b0808e4d" providerId="ADAL" clId="{E1FB0E33-B3E8-43D4-AFDA-65C69B1585B1}" dt="2023-11-06T11:19:25.773" v="8" actId="207"/>
          <ac:spMkLst>
            <pc:docMk/>
            <pc:sldMk cId="3897477187" sldId="292"/>
            <ac:spMk id="3" creationId="{97CF69A7-D4F4-475F-A673-4829A7710591}"/>
          </ac:spMkLst>
        </pc:spChg>
      </pc:sldChg>
      <pc:sldChg chg="modSp mod">
        <pc:chgData name="Gail Barnes" userId="84782129-9a61-48ab-b37e-b382b0808e4d" providerId="ADAL" clId="{E1FB0E33-B3E8-43D4-AFDA-65C69B1585B1}" dt="2023-11-06T11:19:02.094" v="6" actId="207"/>
        <pc:sldMkLst>
          <pc:docMk/>
          <pc:sldMk cId="2108269401" sldId="293"/>
        </pc:sldMkLst>
        <pc:spChg chg="mod">
          <ac:chgData name="Gail Barnes" userId="84782129-9a61-48ab-b37e-b382b0808e4d" providerId="ADAL" clId="{E1FB0E33-B3E8-43D4-AFDA-65C69B1585B1}" dt="2023-11-05T14:47:00.752" v="0" actId="14100"/>
          <ac:spMkLst>
            <pc:docMk/>
            <pc:sldMk cId="2108269401" sldId="293"/>
            <ac:spMk id="2" creationId="{8CD237ED-7395-414F-BE19-228646CF53A6}"/>
          </ac:spMkLst>
        </pc:spChg>
        <pc:spChg chg="mod">
          <ac:chgData name="Gail Barnes" userId="84782129-9a61-48ab-b37e-b382b0808e4d" providerId="ADAL" clId="{E1FB0E33-B3E8-43D4-AFDA-65C69B1585B1}" dt="2023-11-06T11:19:02.094" v="6" actId="207"/>
          <ac:spMkLst>
            <pc:docMk/>
            <pc:sldMk cId="2108269401" sldId="293"/>
            <ac:spMk id="3" creationId="{7EF84283-C412-4252-A39F-1822004E2A76}"/>
          </ac:spMkLst>
        </pc:spChg>
      </pc:sldChg>
      <pc:sldChg chg="modSp mod">
        <pc:chgData name="Gail Barnes" userId="84782129-9a61-48ab-b37e-b382b0808e4d" providerId="ADAL" clId="{E1FB0E33-B3E8-43D4-AFDA-65C69B1585B1}" dt="2023-11-06T11:18:43.788" v="4" actId="207"/>
        <pc:sldMkLst>
          <pc:docMk/>
          <pc:sldMk cId="3315631224" sldId="294"/>
        </pc:sldMkLst>
        <pc:spChg chg="mod">
          <ac:chgData name="Gail Barnes" userId="84782129-9a61-48ab-b37e-b382b0808e4d" providerId="ADAL" clId="{E1FB0E33-B3E8-43D4-AFDA-65C69B1585B1}" dt="2023-11-06T11:18:43.788" v="4" actId="207"/>
          <ac:spMkLst>
            <pc:docMk/>
            <pc:sldMk cId="3315631224" sldId="294"/>
            <ac:spMk id="3" creationId="{EA1C8A7A-695E-4A33-A82E-7302F58F3CA3}"/>
          </ac:spMkLst>
        </pc:spChg>
      </pc:sldChg>
      <pc:sldChg chg="modSp mod">
        <pc:chgData name="Gail Barnes" userId="84782129-9a61-48ab-b37e-b382b0808e4d" providerId="ADAL" clId="{E1FB0E33-B3E8-43D4-AFDA-65C69B1585B1}" dt="2023-11-07T21:59:12.928" v="159" actId="14100"/>
        <pc:sldMkLst>
          <pc:docMk/>
          <pc:sldMk cId="3214790828" sldId="296"/>
        </pc:sldMkLst>
        <pc:spChg chg="mod">
          <ac:chgData name="Gail Barnes" userId="84782129-9a61-48ab-b37e-b382b0808e4d" providerId="ADAL" clId="{E1FB0E33-B3E8-43D4-AFDA-65C69B1585B1}" dt="2023-11-07T21:59:12.928" v="159" actId="14100"/>
          <ac:spMkLst>
            <pc:docMk/>
            <pc:sldMk cId="3214790828" sldId="296"/>
            <ac:spMk id="3" creationId="{2D239A82-254A-4DEA-A932-2ED84E7DEE1E}"/>
          </ac:spMkLst>
        </pc:spChg>
      </pc:sldChg>
      <pc:sldChg chg="modSp mod">
        <pc:chgData name="Gail Barnes" userId="84782129-9a61-48ab-b37e-b382b0808e4d" providerId="ADAL" clId="{E1FB0E33-B3E8-43D4-AFDA-65C69B1585B1}" dt="2023-11-06T11:19:45.822" v="10" actId="207"/>
        <pc:sldMkLst>
          <pc:docMk/>
          <pc:sldMk cId="2276511155" sldId="297"/>
        </pc:sldMkLst>
        <pc:spChg chg="mod">
          <ac:chgData name="Gail Barnes" userId="84782129-9a61-48ab-b37e-b382b0808e4d" providerId="ADAL" clId="{E1FB0E33-B3E8-43D4-AFDA-65C69B1585B1}" dt="2023-11-06T11:19:45.822" v="10" actId="207"/>
          <ac:spMkLst>
            <pc:docMk/>
            <pc:sldMk cId="2276511155" sldId="297"/>
            <ac:spMk id="3" creationId="{7D337643-015B-45F8-990D-50B1257999BC}"/>
          </ac:spMkLst>
        </pc:spChg>
      </pc:sldChg>
      <pc:sldChg chg="modSp del mod">
        <pc:chgData name="Gail Barnes" userId="84782129-9a61-48ab-b37e-b382b0808e4d" providerId="ADAL" clId="{E1FB0E33-B3E8-43D4-AFDA-65C69B1585B1}" dt="2023-11-07T21:57:02.014" v="154" actId="47"/>
        <pc:sldMkLst>
          <pc:docMk/>
          <pc:sldMk cId="1535931015" sldId="298"/>
        </pc:sldMkLst>
        <pc:spChg chg="mod">
          <ac:chgData name="Gail Barnes" userId="84782129-9a61-48ab-b37e-b382b0808e4d" providerId="ADAL" clId="{E1FB0E33-B3E8-43D4-AFDA-65C69B1585B1}" dt="2023-11-06T11:18:52.501" v="5" actId="207"/>
          <ac:spMkLst>
            <pc:docMk/>
            <pc:sldMk cId="1535931015" sldId="298"/>
            <ac:spMk id="3" creationId="{B4DC1B74-4681-413F-8585-133333CE6600}"/>
          </ac:spMkLst>
        </pc:spChg>
      </pc:sldChg>
      <pc:sldChg chg="modSp mod">
        <pc:chgData name="Gail Barnes" userId="84782129-9a61-48ab-b37e-b382b0808e4d" providerId="ADAL" clId="{E1FB0E33-B3E8-43D4-AFDA-65C69B1585B1}" dt="2023-11-06T11:18:32.662" v="3" actId="207"/>
        <pc:sldMkLst>
          <pc:docMk/>
          <pc:sldMk cId="3305154385" sldId="301"/>
        </pc:sldMkLst>
        <pc:spChg chg="mod">
          <ac:chgData name="Gail Barnes" userId="84782129-9a61-48ab-b37e-b382b0808e4d" providerId="ADAL" clId="{E1FB0E33-B3E8-43D4-AFDA-65C69B1585B1}" dt="2023-11-06T11:18:32.662" v="3" actId="207"/>
          <ac:spMkLst>
            <pc:docMk/>
            <pc:sldMk cId="3305154385" sldId="301"/>
            <ac:spMk id="3" creationId="{9C73B2A5-9C54-4910-8806-AA69BB5A1F7D}"/>
          </ac:spMkLst>
        </pc:spChg>
      </pc:sldChg>
      <pc:sldChg chg="modSp mod">
        <pc:chgData name="Gail Barnes" userId="84782129-9a61-48ab-b37e-b382b0808e4d" providerId="ADAL" clId="{E1FB0E33-B3E8-43D4-AFDA-65C69B1585B1}" dt="2023-11-06T11:20:32.873" v="14" actId="207"/>
        <pc:sldMkLst>
          <pc:docMk/>
          <pc:sldMk cId="1526962098" sldId="302"/>
        </pc:sldMkLst>
        <pc:spChg chg="mod">
          <ac:chgData name="Gail Barnes" userId="84782129-9a61-48ab-b37e-b382b0808e4d" providerId="ADAL" clId="{E1FB0E33-B3E8-43D4-AFDA-65C69B1585B1}" dt="2023-11-06T11:20:32.873" v="14" actId="207"/>
          <ac:spMkLst>
            <pc:docMk/>
            <pc:sldMk cId="1526962098" sldId="302"/>
            <ac:spMk id="3" creationId="{3C5B508A-661D-42DD-B79E-42CF73B1FBB9}"/>
          </ac:spMkLst>
        </pc:spChg>
      </pc:sldChg>
      <pc:sldChg chg="modSp mod">
        <pc:chgData name="Gail Barnes" userId="84782129-9a61-48ab-b37e-b382b0808e4d" providerId="ADAL" clId="{E1FB0E33-B3E8-43D4-AFDA-65C69B1585B1}" dt="2023-11-06T11:23:09.073" v="93" actId="255"/>
        <pc:sldMkLst>
          <pc:docMk/>
          <pc:sldMk cId="2823640962" sldId="304"/>
        </pc:sldMkLst>
        <pc:spChg chg="mod">
          <ac:chgData name="Gail Barnes" userId="84782129-9a61-48ab-b37e-b382b0808e4d" providerId="ADAL" clId="{E1FB0E33-B3E8-43D4-AFDA-65C69B1585B1}" dt="2023-11-06T11:23:09.073" v="93" actId="255"/>
          <ac:spMkLst>
            <pc:docMk/>
            <pc:sldMk cId="2823640962" sldId="304"/>
            <ac:spMk id="4" creationId="{C0AB628D-CAF1-4BD3-A721-49C27ED27B77}"/>
          </ac:spMkLst>
        </pc:spChg>
      </pc:sldChg>
      <pc:sldChg chg="modSp mod ord">
        <pc:chgData name="Gail Barnes" userId="84782129-9a61-48ab-b37e-b382b0808e4d" providerId="ADAL" clId="{E1FB0E33-B3E8-43D4-AFDA-65C69B1585B1}" dt="2023-11-07T21:54:07.748" v="137" actId="14100"/>
        <pc:sldMkLst>
          <pc:docMk/>
          <pc:sldMk cId="1227760400" sldId="306"/>
        </pc:sldMkLst>
        <pc:spChg chg="mod">
          <ac:chgData name="Gail Barnes" userId="84782129-9a61-48ab-b37e-b382b0808e4d" providerId="ADAL" clId="{E1FB0E33-B3E8-43D4-AFDA-65C69B1585B1}" dt="2023-11-07T21:54:07.748" v="137" actId="14100"/>
          <ac:spMkLst>
            <pc:docMk/>
            <pc:sldMk cId="1227760400" sldId="306"/>
            <ac:spMk id="4" creationId="{00000000-0000-0000-0000-000000000000}"/>
          </ac:spMkLst>
        </pc:spChg>
      </pc:sldChg>
      <pc:sldChg chg="modSp add del mod">
        <pc:chgData name="Gail Barnes" userId="84782129-9a61-48ab-b37e-b382b0808e4d" providerId="ADAL" clId="{E1FB0E33-B3E8-43D4-AFDA-65C69B1585B1}" dt="2023-11-07T21:56:36.202" v="151" actId="207"/>
        <pc:sldMkLst>
          <pc:docMk/>
          <pc:sldMk cId="3486442408" sldId="307"/>
        </pc:sldMkLst>
        <pc:spChg chg="mod">
          <ac:chgData name="Gail Barnes" userId="84782129-9a61-48ab-b37e-b382b0808e4d" providerId="ADAL" clId="{E1FB0E33-B3E8-43D4-AFDA-65C69B1585B1}" dt="2023-11-07T21:56:36.202" v="151" actId="207"/>
          <ac:spMkLst>
            <pc:docMk/>
            <pc:sldMk cId="3486442408" sldId="307"/>
            <ac:spMk id="3" creationId="{AB86A32F-CAF4-B54D-EFEE-0CA5ACC7C364}"/>
          </ac:spMkLst>
        </pc:spChg>
      </pc:sldChg>
      <pc:sldChg chg="modSp add del mod">
        <pc:chgData name="Gail Barnes" userId="84782129-9a61-48ab-b37e-b382b0808e4d" providerId="ADAL" clId="{E1FB0E33-B3E8-43D4-AFDA-65C69B1585B1}" dt="2023-11-07T21:55:18.840" v="142" actId="27636"/>
        <pc:sldMkLst>
          <pc:docMk/>
          <pc:sldMk cId="220794502" sldId="2084"/>
        </pc:sldMkLst>
        <pc:spChg chg="mod">
          <ac:chgData name="Gail Barnes" userId="84782129-9a61-48ab-b37e-b382b0808e4d" providerId="ADAL" clId="{E1FB0E33-B3E8-43D4-AFDA-65C69B1585B1}" dt="2023-11-07T21:55:18.840" v="142" actId="27636"/>
          <ac:spMkLst>
            <pc:docMk/>
            <pc:sldMk cId="220794502" sldId="2084"/>
            <ac:spMk id="3" creationId="{00000000-0000-0000-0000-000000000000}"/>
          </ac:spMkLst>
        </pc:spChg>
      </pc:sldChg>
      <pc:sldChg chg="modSp add del mod">
        <pc:chgData name="Gail Barnes" userId="84782129-9a61-48ab-b37e-b382b0808e4d" providerId="ADAL" clId="{E1FB0E33-B3E8-43D4-AFDA-65C69B1585B1}" dt="2023-11-07T21:56:56.725" v="153" actId="255"/>
        <pc:sldMkLst>
          <pc:docMk/>
          <pc:sldMk cId="3226243227" sldId="2085"/>
        </pc:sldMkLst>
        <pc:spChg chg="mod">
          <ac:chgData name="Gail Barnes" userId="84782129-9a61-48ab-b37e-b382b0808e4d" providerId="ADAL" clId="{E1FB0E33-B3E8-43D4-AFDA-65C69B1585B1}" dt="2023-11-07T21:56:56.725" v="153" actId="255"/>
          <ac:spMkLst>
            <pc:docMk/>
            <pc:sldMk cId="3226243227" sldId="2085"/>
            <ac:spMk id="3" creationId="{00000000-0000-0000-0000-000000000000}"/>
          </ac:spMkLst>
        </pc:spChg>
      </pc:sldChg>
      <pc:sldChg chg="modSp add mod">
        <pc:chgData name="Gail Barnes" userId="84782129-9a61-48ab-b37e-b382b0808e4d" providerId="ADAL" clId="{E1FB0E33-B3E8-43D4-AFDA-65C69B1585B1}" dt="2023-11-07T21:59:37.185" v="161" actId="14100"/>
        <pc:sldMkLst>
          <pc:docMk/>
          <pc:sldMk cId="3388309892" sldId="2086"/>
        </pc:sldMkLst>
        <pc:spChg chg="mod">
          <ac:chgData name="Gail Barnes" userId="84782129-9a61-48ab-b37e-b382b0808e4d" providerId="ADAL" clId="{E1FB0E33-B3E8-43D4-AFDA-65C69B1585B1}" dt="2023-11-07T21:59:31.020" v="160" actId="14100"/>
          <ac:spMkLst>
            <pc:docMk/>
            <pc:sldMk cId="3388309892" sldId="2086"/>
            <ac:spMk id="2" creationId="{00000000-0000-0000-0000-000000000000}"/>
          </ac:spMkLst>
        </pc:spChg>
        <pc:spChg chg="mod">
          <ac:chgData name="Gail Barnes" userId="84782129-9a61-48ab-b37e-b382b0808e4d" providerId="ADAL" clId="{E1FB0E33-B3E8-43D4-AFDA-65C69B1585B1}" dt="2023-11-07T21:59:37.185" v="161" actId="14100"/>
          <ac:spMkLst>
            <pc:docMk/>
            <pc:sldMk cId="3388309892" sldId="2086"/>
            <ac:spMk id="3" creationId="{00000000-0000-0000-0000-000000000000}"/>
          </ac:spMkLst>
        </pc:spChg>
      </pc:sldChg>
      <pc:sldChg chg="modSp add mod">
        <pc:chgData name="Gail Barnes" userId="84782129-9a61-48ab-b37e-b382b0808e4d" providerId="ADAL" clId="{E1FB0E33-B3E8-43D4-AFDA-65C69B1585B1}" dt="2023-11-07T21:59:48.466" v="162" actId="14100"/>
        <pc:sldMkLst>
          <pc:docMk/>
          <pc:sldMk cId="133192448" sldId="2087"/>
        </pc:sldMkLst>
        <pc:spChg chg="mod">
          <ac:chgData name="Gail Barnes" userId="84782129-9a61-48ab-b37e-b382b0808e4d" providerId="ADAL" clId="{E1FB0E33-B3E8-43D4-AFDA-65C69B1585B1}" dt="2023-11-07T21:59:48.466" v="162" actId="14100"/>
          <ac:spMkLst>
            <pc:docMk/>
            <pc:sldMk cId="133192448" sldId="2087"/>
            <ac:spMk id="3" creationId="{00000000-0000-0000-0000-000000000000}"/>
          </ac:spMkLst>
        </pc:spChg>
      </pc:sldChg>
      <pc:sldChg chg="add">
        <pc:chgData name="Gail Barnes" userId="84782129-9a61-48ab-b37e-b382b0808e4d" providerId="ADAL" clId="{E1FB0E33-B3E8-43D4-AFDA-65C69B1585B1}" dt="2023-11-07T21:58:48.302" v="157"/>
        <pc:sldMkLst>
          <pc:docMk/>
          <pc:sldMk cId="3749847036" sldId="20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309" cy="501497"/>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01832" y="0"/>
            <a:ext cx="2986309" cy="501497"/>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3432666E-AF5A-49C8-8CCF-DF442091D00C}" type="datetimeFigureOut">
              <a:rPr lang="en-GB"/>
              <a:pPr>
                <a:defRPr/>
              </a:pPr>
              <a:t>18/06/2024</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2446" tIns="46223" rIns="92446" bIns="46223" rtlCol="0" anchor="ctr"/>
          <a:lstStyle/>
          <a:p>
            <a:pPr lvl="0"/>
            <a:endParaRPr lang="en-GB" noProof="0"/>
          </a:p>
        </p:txBody>
      </p:sp>
      <p:sp>
        <p:nvSpPr>
          <p:cNvPr id="5" name="Notes Placeholder 4"/>
          <p:cNvSpPr>
            <a:spLocks noGrp="1"/>
          </p:cNvSpPr>
          <p:nvPr>
            <p:ph type="body" sz="quarter" idx="3"/>
          </p:nvPr>
        </p:nvSpPr>
        <p:spPr>
          <a:xfrm>
            <a:off x="688654" y="4758609"/>
            <a:ext cx="5512444" cy="4508661"/>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5615"/>
            <a:ext cx="2986309" cy="501496"/>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1832" y="9515615"/>
            <a:ext cx="2986309" cy="501496"/>
          </a:xfrm>
          <a:prstGeom prst="rect">
            <a:avLst/>
          </a:prstGeom>
        </p:spPr>
        <p:txBody>
          <a:bodyPr vert="horz" lIns="92446" tIns="46223" rIns="92446" bIns="46223" rtlCol="0" anchor="b"/>
          <a:lstStyle>
            <a:lvl1pPr algn="r" fontAlgn="auto">
              <a:spcBef>
                <a:spcPts val="0"/>
              </a:spcBef>
              <a:spcAft>
                <a:spcPts val="0"/>
              </a:spcAft>
              <a:defRPr sz="1200" smtClean="0">
                <a:latin typeface="+mn-lt"/>
                <a:cs typeface="+mn-cs"/>
              </a:defRPr>
            </a:lvl1pPr>
          </a:lstStyle>
          <a:p>
            <a:pPr>
              <a:defRPr/>
            </a:pPr>
            <a:fld id="{100DC19F-4A9B-4E45-8270-61F373A90D4C}" type="slidenum">
              <a:rPr lang="en-GB"/>
              <a:pPr>
                <a:defRPr/>
              </a:pPr>
              <a:t>‹#›</a:t>
            </a:fld>
            <a:endParaRPr lang="en-GB"/>
          </a:p>
        </p:txBody>
      </p:sp>
    </p:spTree>
    <p:extLst>
      <p:ext uri="{BB962C8B-B14F-4D97-AF65-F5344CB8AC3E}">
        <p14:creationId xmlns:p14="http://schemas.microsoft.com/office/powerpoint/2010/main" val="1193600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ousingadviceni.org.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ousingadviceni.org.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00DC19F-4A9B-4E45-8270-61F373A90D4C}" type="slidenum">
              <a:rPr lang="en-GB" smtClean="0"/>
              <a:pPr>
                <a:defRPr/>
              </a:pPr>
              <a:t>1</a:t>
            </a:fld>
            <a:endParaRPr lang="en-GB"/>
          </a:p>
        </p:txBody>
      </p:sp>
    </p:spTree>
    <p:extLst>
      <p:ext uri="{BB962C8B-B14F-4D97-AF65-F5344CB8AC3E}">
        <p14:creationId xmlns:p14="http://schemas.microsoft.com/office/powerpoint/2010/main" val="200380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GB" sz="1200" kern="1200" dirty="0">
                <a:solidFill>
                  <a:schemeClr val="tx1"/>
                </a:solidFill>
                <a:effectLst/>
                <a:latin typeface="+mn-lt"/>
                <a:ea typeface="+mn-ea"/>
                <a:cs typeface="+mn-cs"/>
              </a:rPr>
              <a:t>Housing Rights’ current services include:                         </a:t>
            </a:r>
          </a:p>
          <a:p>
            <a:pPr lvl="0" fontAlgn="base"/>
            <a:r>
              <a:rPr lang="en-GB" sz="1200" kern="1200" dirty="0">
                <a:solidFill>
                  <a:schemeClr val="tx1"/>
                </a:solidFill>
                <a:effectLst/>
                <a:latin typeface="+mn-lt"/>
                <a:ea typeface="+mn-ea"/>
                <a:cs typeface="+mn-cs"/>
              </a:rPr>
              <a:t>A Housing Advice Helpline (M-F) for public and frontline practitioners; </a:t>
            </a:r>
          </a:p>
          <a:p>
            <a:pPr lvl="0" fontAlgn="base"/>
            <a:r>
              <a:rPr lang="en-GB" sz="1200" kern="1200" dirty="0">
                <a:solidFill>
                  <a:schemeClr val="tx1"/>
                </a:solidFill>
                <a:effectLst/>
                <a:latin typeface="+mn-lt"/>
                <a:ea typeface="+mn-ea"/>
                <a:cs typeface="+mn-cs"/>
              </a:rPr>
              <a:t>A public information website on housing and homelessness in NI(</a:t>
            </a:r>
            <a:r>
              <a:rPr lang="en-GB" sz="1200" kern="1200" dirty="0">
                <a:solidFill>
                  <a:schemeClr val="tx1"/>
                </a:solidFill>
                <a:effectLst/>
                <a:latin typeface="+mn-lt"/>
                <a:ea typeface="+mn-ea"/>
                <a:cs typeface="+mn-cs"/>
                <a:hlinkClick r:id="rId3"/>
              </a:rPr>
              <a:t>www.housingadviceni.org.uk</a:t>
            </a:r>
            <a:r>
              <a:rPr lang="en-GB" sz="1200" kern="1200" dirty="0">
                <a:solidFill>
                  <a:schemeClr val="tx1"/>
                </a:solidFill>
                <a:effectLst/>
                <a:latin typeface="+mn-lt"/>
                <a:ea typeface="+mn-ea"/>
                <a:cs typeface="+mn-cs"/>
              </a:rPr>
              <a:t>); </a:t>
            </a:r>
          </a:p>
          <a:p>
            <a:pPr lvl="0" fontAlgn="base"/>
            <a:r>
              <a:rPr lang="en-GB" sz="1200" kern="1200" dirty="0">
                <a:solidFill>
                  <a:schemeClr val="tx1"/>
                </a:solidFill>
                <a:effectLst/>
                <a:latin typeface="+mn-lt"/>
                <a:ea typeface="+mn-ea"/>
                <a:cs typeface="+mn-cs"/>
              </a:rPr>
              <a:t>Provision of advocacy and casework services;  </a:t>
            </a:r>
          </a:p>
          <a:p>
            <a:pPr lvl="0" fontAlgn="base"/>
            <a:r>
              <a:rPr lang="en-GB" sz="1200" kern="1200" dirty="0">
                <a:solidFill>
                  <a:schemeClr val="tx1"/>
                </a:solidFill>
                <a:effectLst/>
                <a:latin typeface="+mn-lt"/>
                <a:ea typeface="+mn-ea"/>
                <a:cs typeface="+mn-cs"/>
              </a:rPr>
              <a:t>Operating a Community Housing Advice Partnership with 45 generalist advice agencies across all 11 Council areas of NI; </a:t>
            </a:r>
          </a:p>
          <a:p>
            <a:pPr fontAlgn="base"/>
            <a:r>
              <a:rPr lang="en-GB" sz="1200" kern="1200" dirty="0">
                <a:solidFill>
                  <a:schemeClr val="tx1"/>
                </a:solidFill>
                <a:effectLst/>
                <a:latin typeface="+mn-lt"/>
                <a:ea typeface="+mn-ea"/>
                <a:cs typeface="+mn-cs"/>
              </a:rPr>
              <a:t>Delivering training and events on housing and homelessness issues: </a:t>
            </a:r>
          </a:p>
          <a:p>
            <a:pPr fontAlgn="base"/>
            <a:r>
              <a:rPr lang="en-GB" sz="1200" kern="1200" dirty="0">
                <a:solidFill>
                  <a:schemeClr val="tx1"/>
                </a:solidFill>
                <a:effectLst/>
                <a:latin typeface="+mn-lt"/>
                <a:ea typeface="+mn-ea"/>
                <a:cs typeface="+mn-cs"/>
              </a:rPr>
              <a:t>Providing information and resources on housing law and practice in Northern Ireland; </a:t>
            </a:r>
          </a:p>
          <a:p>
            <a:pPr fontAlgn="base"/>
            <a:r>
              <a:rPr lang="en-GB" sz="1200" kern="1200" dirty="0">
                <a:solidFill>
                  <a:schemeClr val="tx1"/>
                </a:solidFill>
                <a:effectLst/>
                <a:latin typeface="+mn-lt"/>
                <a:ea typeface="+mn-ea"/>
                <a:cs typeface="+mn-cs"/>
              </a:rPr>
              <a:t>A Helpline for private landlords to promote statutory compliance and good practice in the sector; </a:t>
            </a:r>
          </a:p>
          <a:p>
            <a:pPr lvl="0" fontAlgn="base"/>
            <a:r>
              <a:rPr lang="en-GB" sz="1200" kern="1200" dirty="0">
                <a:solidFill>
                  <a:schemeClr val="tx1"/>
                </a:solidFill>
                <a:effectLst/>
                <a:latin typeface="+mn-lt"/>
                <a:ea typeface="+mn-ea"/>
                <a:cs typeface="+mn-cs"/>
              </a:rPr>
              <a:t> “Renting Rights” offering a specialist housing advice and mediation service for young people in NI; </a:t>
            </a:r>
          </a:p>
          <a:p>
            <a:pPr lvl="0" fontAlgn="base"/>
            <a:r>
              <a:rPr lang="en-GB" sz="1200" kern="1200" dirty="0">
                <a:solidFill>
                  <a:schemeClr val="tx1"/>
                </a:solidFill>
                <a:effectLst/>
                <a:latin typeface="+mn-lt"/>
                <a:ea typeface="+mn-ea"/>
                <a:cs typeface="+mn-cs"/>
              </a:rPr>
              <a:t>A specialist housing advice service within the 3 prisons in NI </a:t>
            </a:r>
          </a:p>
          <a:p>
            <a:pPr lvl="0" fontAlgn="base"/>
            <a:r>
              <a:rPr lang="en-GB" sz="1200" kern="1200" dirty="0">
                <a:solidFill>
                  <a:schemeClr val="tx1"/>
                </a:solidFill>
                <a:effectLst/>
                <a:latin typeface="+mn-lt"/>
                <a:ea typeface="+mn-ea"/>
                <a:cs typeface="+mn-cs"/>
              </a:rPr>
              <a:t>Delivery of a “Beyond the Gate” service, providing intensive support for those leaving prisons with a range of complex needs and a history of recurring homelessness; </a:t>
            </a:r>
          </a:p>
          <a:p>
            <a:pPr lvl="0" fontAlgn="base"/>
            <a:r>
              <a:rPr lang="en-GB" sz="1200" kern="1200" dirty="0">
                <a:solidFill>
                  <a:schemeClr val="tx1"/>
                </a:solidFill>
                <a:effectLst/>
                <a:latin typeface="+mn-lt"/>
                <a:ea typeface="+mn-ea"/>
                <a:cs typeface="+mn-cs"/>
              </a:rPr>
              <a:t>A Housing Mediation service to assist in the resolution of disputes between tenants and landlords operating in the private rented sector; </a:t>
            </a:r>
          </a:p>
          <a:p>
            <a:pPr lvl="0" fontAlgn="base"/>
            <a:r>
              <a:rPr lang="en-GB" sz="1200" kern="1200" dirty="0">
                <a:solidFill>
                  <a:schemeClr val="tx1"/>
                </a:solidFill>
                <a:effectLst/>
                <a:latin typeface="+mn-lt"/>
                <a:ea typeface="+mn-ea"/>
                <a:cs typeface="+mn-cs"/>
              </a:rPr>
              <a:t>Utilising evidence gathered from our work with clients to bring about improvements in housing related legislation, policy and practice for people in NI. </a:t>
            </a:r>
          </a:p>
          <a:p>
            <a:pPr lvl="0" fontAlgn="base"/>
            <a:r>
              <a:rPr lang="en-GB" sz="1200" kern="1200" dirty="0">
                <a:solidFill>
                  <a:schemeClr val="tx1"/>
                </a:solidFill>
                <a:effectLst/>
                <a:latin typeface="+mn-lt"/>
                <a:ea typeface="+mn-ea"/>
                <a:cs typeface="+mn-cs"/>
              </a:rPr>
              <a:t>Supporting private tenants to meaningfully participate in decisions made by government about the sector via our “Renters Voice” programme.</a:t>
            </a:r>
          </a:p>
          <a:p>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5</a:t>
            </a:fld>
            <a:endParaRPr lang="en-GB"/>
          </a:p>
        </p:txBody>
      </p:sp>
    </p:spTree>
    <p:extLst>
      <p:ext uri="{BB962C8B-B14F-4D97-AF65-F5344CB8AC3E}">
        <p14:creationId xmlns:p14="http://schemas.microsoft.com/office/powerpoint/2010/main" val="414884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6</a:t>
            </a:fld>
            <a:endParaRPr lang="en-GB"/>
          </a:p>
        </p:txBody>
      </p:sp>
    </p:spTree>
    <p:extLst>
      <p:ext uri="{BB962C8B-B14F-4D97-AF65-F5344CB8AC3E}">
        <p14:creationId xmlns:p14="http://schemas.microsoft.com/office/powerpoint/2010/main" val="120414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GB" sz="1200" kern="1200" dirty="0">
                <a:solidFill>
                  <a:schemeClr val="tx1"/>
                </a:solidFill>
                <a:effectLst/>
                <a:latin typeface="+mn-lt"/>
                <a:ea typeface="+mn-ea"/>
                <a:cs typeface="+mn-cs"/>
              </a:rPr>
              <a:t>Housing Rights’ current services include:                         </a:t>
            </a:r>
          </a:p>
          <a:p>
            <a:pPr lvl="0" fontAlgn="base"/>
            <a:r>
              <a:rPr lang="en-GB" sz="1200" kern="1200" dirty="0">
                <a:solidFill>
                  <a:schemeClr val="tx1"/>
                </a:solidFill>
                <a:effectLst/>
                <a:latin typeface="+mn-lt"/>
                <a:ea typeface="+mn-ea"/>
                <a:cs typeface="+mn-cs"/>
              </a:rPr>
              <a:t>A Housing Advice Helpline (M-F) for public and frontline practitioners; </a:t>
            </a:r>
          </a:p>
          <a:p>
            <a:pPr lvl="0" fontAlgn="base"/>
            <a:r>
              <a:rPr lang="en-GB" sz="1200" kern="1200" dirty="0">
                <a:solidFill>
                  <a:schemeClr val="tx1"/>
                </a:solidFill>
                <a:effectLst/>
                <a:latin typeface="+mn-lt"/>
                <a:ea typeface="+mn-ea"/>
                <a:cs typeface="+mn-cs"/>
              </a:rPr>
              <a:t>A public information website on housing and homelessness in NI(</a:t>
            </a:r>
            <a:r>
              <a:rPr lang="en-GB" sz="1200" kern="1200" dirty="0">
                <a:solidFill>
                  <a:schemeClr val="tx1"/>
                </a:solidFill>
                <a:effectLst/>
                <a:latin typeface="+mn-lt"/>
                <a:ea typeface="+mn-ea"/>
                <a:cs typeface="+mn-cs"/>
                <a:hlinkClick r:id="rId3"/>
              </a:rPr>
              <a:t>www.housingadviceni.org.uk</a:t>
            </a:r>
            <a:r>
              <a:rPr lang="en-GB" sz="1200" kern="1200" dirty="0">
                <a:solidFill>
                  <a:schemeClr val="tx1"/>
                </a:solidFill>
                <a:effectLst/>
                <a:latin typeface="+mn-lt"/>
                <a:ea typeface="+mn-ea"/>
                <a:cs typeface="+mn-cs"/>
              </a:rPr>
              <a:t>); </a:t>
            </a:r>
          </a:p>
          <a:p>
            <a:pPr lvl="0" fontAlgn="base"/>
            <a:r>
              <a:rPr lang="en-GB" sz="1200" kern="1200" dirty="0">
                <a:solidFill>
                  <a:schemeClr val="tx1"/>
                </a:solidFill>
                <a:effectLst/>
                <a:latin typeface="+mn-lt"/>
                <a:ea typeface="+mn-ea"/>
                <a:cs typeface="+mn-cs"/>
              </a:rPr>
              <a:t>Provision of advocacy and casework services;  </a:t>
            </a:r>
          </a:p>
          <a:p>
            <a:pPr lvl="0" fontAlgn="base"/>
            <a:r>
              <a:rPr lang="en-GB" sz="1200" kern="1200" dirty="0">
                <a:solidFill>
                  <a:schemeClr val="tx1"/>
                </a:solidFill>
                <a:effectLst/>
                <a:latin typeface="+mn-lt"/>
                <a:ea typeface="+mn-ea"/>
                <a:cs typeface="+mn-cs"/>
              </a:rPr>
              <a:t>Operating a Community Housing Advice Partnership with 45 generalist advice agencies across all 11 Council areas of NI; </a:t>
            </a:r>
          </a:p>
          <a:p>
            <a:pPr fontAlgn="base"/>
            <a:r>
              <a:rPr lang="en-GB" sz="1200" kern="1200" dirty="0">
                <a:solidFill>
                  <a:schemeClr val="tx1"/>
                </a:solidFill>
                <a:effectLst/>
                <a:latin typeface="+mn-lt"/>
                <a:ea typeface="+mn-ea"/>
                <a:cs typeface="+mn-cs"/>
              </a:rPr>
              <a:t>Delivering training and events on housing and homelessness issues: </a:t>
            </a:r>
          </a:p>
          <a:p>
            <a:pPr fontAlgn="base"/>
            <a:r>
              <a:rPr lang="en-GB" sz="1200" kern="1200" dirty="0">
                <a:solidFill>
                  <a:schemeClr val="tx1"/>
                </a:solidFill>
                <a:effectLst/>
                <a:latin typeface="+mn-lt"/>
                <a:ea typeface="+mn-ea"/>
                <a:cs typeface="+mn-cs"/>
              </a:rPr>
              <a:t>Providing information and resources on housing law and practice in Northern Ireland; </a:t>
            </a:r>
          </a:p>
          <a:p>
            <a:pPr fontAlgn="base"/>
            <a:r>
              <a:rPr lang="en-GB" sz="1200" kern="1200" dirty="0">
                <a:solidFill>
                  <a:schemeClr val="tx1"/>
                </a:solidFill>
                <a:effectLst/>
                <a:latin typeface="+mn-lt"/>
                <a:ea typeface="+mn-ea"/>
                <a:cs typeface="+mn-cs"/>
              </a:rPr>
              <a:t>A Helpline for private landlords to promote statutory compliance and good practice in the sector; </a:t>
            </a:r>
          </a:p>
          <a:p>
            <a:pPr lvl="0" fontAlgn="base"/>
            <a:r>
              <a:rPr lang="en-GB" sz="1200" kern="1200" dirty="0">
                <a:solidFill>
                  <a:schemeClr val="tx1"/>
                </a:solidFill>
                <a:effectLst/>
                <a:latin typeface="+mn-lt"/>
                <a:ea typeface="+mn-ea"/>
                <a:cs typeface="+mn-cs"/>
              </a:rPr>
              <a:t> “Renting Rights” offering a specialist housing advice and mediation service for young people in NI; </a:t>
            </a:r>
          </a:p>
          <a:p>
            <a:pPr lvl="0" fontAlgn="base"/>
            <a:r>
              <a:rPr lang="en-GB" sz="1200" kern="1200" dirty="0">
                <a:solidFill>
                  <a:schemeClr val="tx1"/>
                </a:solidFill>
                <a:effectLst/>
                <a:latin typeface="+mn-lt"/>
                <a:ea typeface="+mn-ea"/>
                <a:cs typeface="+mn-cs"/>
              </a:rPr>
              <a:t>A specialist housing advice service within the 3 prisons in NI </a:t>
            </a:r>
          </a:p>
          <a:p>
            <a:pPr lvl="0" fontAlgn="base"/>
            <a:r>
              <a:rPr lang="en-GB" sz="1200" kern="1200" dirty="0">
                <a:solidFill>
                  <a:schemeClr val="tx1"/>
                </a:solidFill>
                <a:effectLst/>
                <a:latin typeface="+mn-lt"/>
                <a:ea typeface="+mn-ea"/>
                <a:cs typeface="+mn-cs"/>
              </a:rPr>
              <a:t>Delivery of a “Beyond the Gate” service, providing intensive support for those leaving prisons with a range of complex needs and a history of recurring homelessness; </a:t>
            </a:r>
          </a:p>
          <a:p>
            <a:pPr lvl="0" fontAlgn="base"/>
            <a:r>
              <a:rPr lang="en-GB" sz="1200" kern="1200" dirty="0">
                <a:solidFill>
                  <a:schemeClr val="tx1"/>
                </a:solidFill>
                <a:effectLst/>
                <a:latin typeface="+mn-lt"/>
                <a:ea typeface="+mn-ea"/>
                <a:cs typeface="+mn-cs"/>
              </a:rPr>
              <a:t>A Housing Mediation service to assist in the resolution of disputes between tenants and landlords operating in the private rented sector; </a:t>
            </a:r>
          </a:p>
          <a:p>
            <a:pPr lvl="0" fontAlgn="base"/>
            <a:r>
              <a:rPr lang="en-GB" sz="1200" kern="1200" dirty="0">
                <a:solidFill>
                  <a:schemeClr val="tx1"/>
                </a:solidFill>
                <a:effectLst/>
                <a:latin typeface="+mn-lt"/>
                <a:ea typeface="+mn-ea"/>
                <a:cs typeface="+mn-cs"/>
              </a:rPr>
              <a:t>Utilising evidence gathered from our work with clients to bring about improvements in housing related legislation, policy and practice for people in NI. </a:t>
            </a:r>
          </a:p>
          <a:p>
            <a:pPr lvl="0" fontAlgn="base"/>
            <a:r>
              <a:rPr lang="en-GB" sz="1200" kern="1200" dirty="0">
                <a:solidFill>
                  <a:schemeClr val="tx1"/>
                </a:solidFill>
                <a:effectLst/>
                <a:latin typeface="+mn-lt"/>
                <a:ea typeface="+mn-ea"/>
                <a:cs typeface="+mn-cs"/>
              </a:rPr>
              <a:t>Supporting private tenants to meaningfully participate in decisions made by government about the sector via our “Renters Voice” programme.</a:t>
            </a:r>
          </a:p>
          <a:p>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8</a:t>
            </a:fld>
            <a:endParaRPr lang="en-GB"/>
          </a:p>
        </p:txBody>
      </p:sp>
    </p:spTree>
    <p:extLst>
      <p:ext uri="{BB962C8B-B14F-4D97-AF65-F5344CB8AC3E}">
        <p14:creationId xmlns:p14="http://schemas.microsoft.com/office/powerpoint/2010/main" val="322231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15</a:t>
            </a:fld>
            <a:endParaRPr lang="en-GB"/>
          </a:p>
        </p:txBody>
      </p:sp>
    </p:spTree>
    <p:extLst>
      <p:ext uri="{BB962C8B-B14F-4D97-AF65-F5344CB8AC3E}">
        <p14:creationId xmlns:p14="http://schemas.microsoft.com/office/powerpoint/2010/main" val="193599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solidFill>
                  <a:srgbClr val="0C0C0C"/>
                </a:solidFill>
                <a:effectLst/>
                <a:latin typeface="Calibri" panose="020F0502020204030204" pitchFamily="34" charset="0"/>
              </a:rPr>
              <a:t>Renters’ Voice is a new project for people who rent privately to:</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pPr algn="l" rtl="0" fontAlgn="base"/>
            <a:r>
              <a:rPr lang="en-US" b="0" i="0" u="none" strike="noStrike" dirty="0">
                <a:solidFill>
                  <a:srgbClr val="0C0C0C"/>
                </a:solidFill>
                <a:effectLst/>
                <a:latin typeface="Calibri" panose="020F0502020204030204" pitchFamily="34" charset="0"/>
              </a:rPr>
              <a:t>- Share experience of renting  </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pPr algn="l" rtl="0" fontAlgn="base"/>
            <a:r>
              <a:rPr lang="en-US" b="0" i="0" u="none" strike="noStrike" dirty="0">
                <a:solidFill>
                  <a:srgbClr val="0C0C0C"/>
                </a:solidFill>
                <a:effectLst/>
                <a:latin typeface="Calibri" panose="020F0502020204030204" pitchFamily="34" charset="0"/>
              </a:rPr>
              <a:t>- Work with fellow renters to come up with ways to make renting better</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pPr algn="l" rtl="0" fontAlgn="base"/>
            <a:r>
              <a:rPr lang="en-US" b="0" i="0" u="none" strike="noStrike" dirty="0">
                <a:solidFill>
                  <a:srgbClr val="0C0C0C"/>
                </a:solidFill>
                <a:effectLst/>
                <a:latin typeface="Calibri" panose="020F0502020204030204" pitchFamily="34" charset="0"/>
              </a:rPr>
              <a:t>- Have a voice that is heard by landlords, politicians and government</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C0C0C"/>
                </a:solidFill>
                <a:effectLst/>
                <a:latin typeface="Calibri" panose="020F0502020204030204" pitchFamily="34" charset="0"/>
              </a:rPr>
              <a:t>Different ways to get involved, attending meetings, planning ways to speak up as a group, or just asking to be consulted about issues that affect you. </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C0C0C"/>
                </a:solidFill>
                <a:effectLst/>
                <a:latin typeface="Calibri" panose="020F0502020204030204" pitchFamily="34" charset="0"/>
              </a:rPr>
              <a:t>Opportunities to attend free training and to build skills in areas such as research, communications and representing the project.</a:t>
            </a:r>
            <a:r>
              <a:rPr lang="en-US" b="0" i="0" dirty="0">
                <a:solidFill>
                  <a:srgbClr val="0C0C0C"/>
                </a:solidFill>
                <a:effectLst/>
                <a:latin typeface="Calibri" panose="020F0502020204030204" pitchFamily="34" charset="0"/>
              </a:rPr>
              <a:t>​</a:t>
            </a:r>
            <a:endParaRPr lang="en-US" b="0" i="0" dirty="0">
              <a:solidFill>
                <a:srgbClr val="0C0C0C"/>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100DC19F-4A9B-4E45-8270-61F373A90D4C}" type="slidenum">
              <a:rPr lang="en-GB" smtClean="0"/>
              <a:pPr>
                <a:defRPr/>
              </a:pPr>
              <a:t>22</a:t>
            </a:fld>
            <a:endParaRPr lang="en-GB"/>
          </a:p>
        </p:txBody>
      </p:sp>
    </p:spTree>
    <p:extLst>
      <p:ext uri="{BB962C8B-B14F-4D97-AF65-F5344CB8AC3E}">
        <p14:creationId xmlns:p14="http://schemas.microsoft.com/office/powerpoint/2010/main" val="349512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Our Training Service As the leading provider of independent housing advice in Northern Ireland, Housing Rights has been delivering high-quality specialist training on housing and homelessness related issues to professionals working in the housing sector for over 20 years.   Each year over 800 trainees attend our courses. We provide a broad range of training courses on housing and welfare related issues, and we offer both accredited and non-accredited courses.  When planning our annual training </a:t>
            </a:r>
            <a:r>
              <a:rPr lang="en-US" dirty="0" err="1"/>
              <a:t>programme</a:t>
            </a:r>
            <a:r>
              <a:rPr lang="en-US" dirty="0"/>
              <a:t>, we take into account upcoming changes in legislation and policy as well as feedback from service users, and we combine this with the front-line experience of our advisers and solicitors.  This helps us develop practical, informative, and relevant courses that enable housing and welfare professionals to enhance their knowledge and skills and deliver high quality advice services to their clients; as well as supporting continuous professional development and enhancing their career prospects. Our course bios below give a </a:t>
            </a:r>
            <a:r>
              <a:rPr lang="en-US" dirty="0" err="1"/>
              <a:t>flavour</a:t>
            </a:r>
            <a:r>
              <a:rPr lang="en-US" dirty="0"/>
              <a:t> of the courses we can deliver but it is not excusive, and courses can be tailored to </a:t>
            </a:r>
            <a:r>
              <a:rPr lang="en-US" dirty="0" err="1"/>
              <a:t>organisations</a:t>
            </a:r>
            <a:r>
              <a:rPr lang="en-US" dirty="0"/>
              <a:t> individual needs. We can work on a format, day plan and price which suits your needs. We currently deliver Housing Rights training via a mix of formats including:   Online learning   Self-paced courses   Recorded webinars  Accredited courses Our courses can be accredited via OCN if desired.</a:t>
            </a:r>
          </a:p>
          <a:p>
            <a:endParaRPr lang="en-US" dirty="0"/>
          </a:p>
          <a:p>
            <a:r>
              <a:rPr lang="en-US" dirty="0"/>
              <a:t>Our flagship course: Housing Advice Training </a:t>
            </a:r>
            <a:r>
              <a:rPr lang="en-US" dirty="0" err="1"/>
              <a:t>Programme</a:t>
            </a:r>
            <a:r>
              <a:rPr lang="en-US" dirty="0"/>
              <a:t> Our Housing Advice Training </a:t>
            </a:r>
            <a:r>
              <a:rPr lang="en-US" dirty="0" err="1"/>
              <a:t>Programme</a:t>
            </a:r>
            <a:r>
              <a:rPr lang="en-US" dirty="0"/>
              <a:t> is the ‘must have’ foundational course for those working in housing. The course has been amended to reflect online learning and is now held over a six-week period, one day per week. This format concentrates on key themes that will enable participants to obtain an accreditation with OCN at level 3 which enhances their skills and knowledge necessary to provide comprehensive housing advice. The training course will cover:  Understanding housing options available for clients  Accessing various types of accommodation  Using homelessness legislation  Selection scheme  Private rented accommodation  Sustaining accommodation and affordability</a:t>
            </a:r>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25</a:t>
            </a:fld>
            <a:endParaRPr lang="en-GB"/>
          </a:p>
        </p:txBody>
      </p:sp>
    </p:spTree>
    <p:extLst>
      <p:ext uri="{BB962C8B-B14F-4D97-AF65-F5344CB8AC3E}">
        <p14:creationId xmlns:p14="http://schemas.microsoft.com/office/powerpoint/2010/main" val="185729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We over a range of debt courses from an introduction to housing debt right through to specific courses on sector specific housing debt such as debt in social housing, private rented sector and mortgage debt. The courses can be tailored to your staff needs, ranging from 3 hour sessions to full day sessions, depending on your staff knowledge and need: </a:t>
            </a:r>
          </a:p>
          <a:p>
            <a:endParaRPr lang="en-US" dirty="0"/>
          </a:p>
          <a:p>
            <a:r>
              <a:rPr lang="en-US" dirty="0"/>
              <a:t>Dealing with Housing Debt Over the past 15 months’ tenants have struggled to maintain their home with additional issues linked to </a:t>
            </a:r>
            <a:r>
              <a:rPr lang="en-US" dirty="0" err="1"/>
              <a:t>Covid</a:t>
            </a:r>
            <a:r>
              <a:rPr lang="en-US" dirty="0"/>
              <a:t>, including redundancies and furlough affecting finances and ability to pay rent or mortgages. This training course looks into the causes of debt and the types of debts that can affect your home. The session will address priority and non-priority debts – what they are, how to </a:t>
            </a:r>
            <a:r>
              <a:rPr lang="en-US" dirty="0" err="1"/>
              <a:t>prioritise</a:t>
            </a:r>
            <a:r>
              <a:rPr lang="en-US" dirty="0"/>
              <a:t> and then deal with creditors to address your debts successfully. The session will assist anyone supporting someone dealing with debt. We will be discussing </a:t>
            </a:r>
            <a:r>
              <a:rPr lang="en-US" dirty="0" err="1"/>
              <a:t>prioritisation</a:t>
            </a:r>
            <a:r>
              <a:rPr lang="en-US" dirty="0"/>
              <a:t> of debts, how to effectively use financial statements to gather information and how to compose proposals to creditors to address outstanding debt. Dealing with arrears in PRS and Social housing This training session leads on from our Dealing with Housing Debt session, and offers specific advice and information for anyone supporting tenants who are in housing arrears. This session is specifically related to tenants in the Private and Social Rented Sector and will provide a grounding on debt processes within Northern Ireland. In this session we will be covering the legal processes that Private and Social Landlords must follow to regain their property. We will discuss the temporary </a:t>
            </a:r>
            <a:r>
              <a:rPr lang="en-US" dirty="0" err="1"/>
              <a:t>Covid</a:t>
            </a:r>
            <a:r>
              <a:rPr lang="en-US" dirty="0"/>
              <a:t> legislation which is currently due to end in September and the process the landlord must follow, including court processes and enforcement. (It is important to know this course can be split to cover just PRS or Social, depending on learner needs) Dealing with Mortgage Debt Within this training session we will focus specifically on home owners and how to successfully deal with Mortgage arrears. We will discuss how to negotiate with lenders and the forbearance options that could be open to debtors when dealing with their mortgage provider. We will also discuss what happens once the mortgage provider moves to court proceedings, explaining the different outcomes of court hearings, the application process for stays of enforcement and ultimately enforcement. This training course provides a great grounding on debt processes in Northern Ireland and this session will assist anyone who is supporting someone dealing with Mortgage debt</a:t>
            </a:r>
          </a:p>
          <a:p>
            <a:endParaRPr lang="en-US" dirty="0"/>
          </a:p>
          <a:p>
            <a:pPr fontAlgn="base"/>
            <a:r>
              <a:rPr lang="en-US" sz="1200" kern="1200" dirty="0">
                <a:solidFill>
                  <a:schemeClr val="tx1"/>
                </a:solidFill>
                <a:effectLst/>
                <a:latin typeface="+mn-lt"/>
                <a:ea typeface="+mn-ea"/>
                <a:cs typeface="+mn-cs"/>
              </a:rPr>
              <a:t>9.45am Registration </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10.00am Welcome and Introduction </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10.10am Introduction to ASB within the social rented sector</a:t>
            </a:r>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Definitions of ASB</a:t>
            </a:r>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Sources that govern ASB in the social rented sector</a:t>
            </a:r>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Overview of methods of addressing ASB</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10.45am Legal Responsibilities and Rights in relation to ASB</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Dealing with a complaint of ASB – 7 stages</a:t>
            </a:r>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Role of other agencies</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Case study 1 (parts 1 and 2)</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11.15am BREAK</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11:30pm Legal Responsibilities and Rights in relation to ASB (cont.)</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Dealing with a complaint of ASB – 7 stages (cont.)</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Taking possession action</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Human Rights </a:t>
            </a:r>
            <a:r>
              <a:rPr lang="en-US" sz="1200" kern="1200" dirty="0" err="1">
                <a:solidFill>
                  <a:schemeClr val="tx1"/>
                </a:solidFill>
                <a:effectLst/>
                <a:latin typeface="+mn-lt"/>
                <a:ea typeface="+mn-ea"/>
                <a:cs typeface="+mn-cs"/>
              </a:rPr>
              <a:t>Defence</a:t>
            </a:r>
            <a:r>
              <a:rPr lang="en-US" sz="1200" kern="1200" dirty="0">
                <a:solidFill>
                  <a:schemeClr val="tx1"/>
                </a:solidFill>
                <a:effectLst/>
                <a:latin typeface="+mn-lt"/>
                <a:ea typeface="+mn-ea"/>
                <a:cs typeface="+mn-cs"/>
              </a:rPr>
              <a:t> – case law</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Orders a court can make</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Case study 2</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12.15pm Legal Responsibilities and Rights in relation to ASB</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Implications for the tenant following possession action</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Avenues of complaint for tenant if dissatisfied with action taken</a:t>
            </a:r>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Alternatives to possession action</a:t>
            </a:r>
            <a:r>
              <a:rPr lang="en-GB"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Quiz</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1:00pm Evaluation and Close</a:t>
            </a:r>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endParaRPr lang="en-US"/>
          </a:p>
          <a:p>
            <a:endParaRPr lang="en-GB" dirty="0"/>
          </a:p>
        </p:txBody>
      </p:sp>
      <p:sp>
        <p:nvSpPr>
          <p:cNvPr id="4" name="Slide Number Placeholder 3"/>
          <p:cNvSpPr>
            <a:spLocks noGrp="1"/>
          </p:cNvSpPr>
          <p:nvPr>
            <p:ph type="sldNum" sz="quarter" idx="10"/>
          </p:nvPr>
        </p:nvSpPr>
        <p:spPr/>
        <p:txBody>
          <a:bodyPr/>
          <a:lstStyle/>
          <a:p>
            <a:pPr>
              <a:defRPr/>
            </a:pPr>
            <a:fld id="{100DC19F-4A9B-4E45-8270-61F373A90D4C}" type="slidenum">
              <a:rPr lang="en-GB" smtClean="0"/>
              <a:pPr>
                <a:defRPr/>
              </a:pPr>
              <a:t>26</a:t>
            </a:fld>
            <a:endParaRPr lang="en-GB"/>
          </a:p>
        </p:txBody>
      </p:sp>
    </p:spTree>
    <p:extLst>
      <p:ext uri="{BB962C8B-B14F-4D97-AF65-F5344CB8AC3E}">
        <p14:creationId xmlns:p14="http://schemas.microsoft.com/office/powerpoint/2010/main" val="156817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r>
              <a:rPr lang="en-GB" dirty="0"/>
              <a:t>Become members, attend training</a:t>
            </a:r>
          </a:p>
        </p:txBody>
      </p:sp>
      <p:sp>
        <p:nvSpPr>
          <p:cNvPr id="4" name="Slide Number Placeholder 3"/>
          <p:cNvSpPr>
            <a:spLocks noGrp="1"/>
          </p:cNvSpPr>
          <p:nvPr>
            <p:ph type="sldNum" sz="quarter" idx="5"/>
          </p:nvPr>
        </p:nvSpPr>
        <p:spPr/>
        <p:txBody>
          <a:bodyPr/>
          <a:lstStyle/>
          <a:p>
            <a:pPr>
              <a:defRPr/>
            </a:pPr>
            <a:fld id="{100DC19F-4A9B-4E45-8270-61F373A90D4C}" type="slidenum">
              <a:rPr lang="en-GB" smtClean="0"/>
              <a:pPr>
                <a:defRPr/>
              </a:pPr>
              <a:t>27</a:t>
            </a:fld>
            <a:endParaRPr lang="en-GB"/>
          </a:p>
        </p:txBody>
      </p:sp>
    </p:spTree>
    <p:extLst>
      <p:ext uri="{BB962C8B-B14F-4D97-AF65-F5344CB8AC3E}">
        <p14:creationId xmlns:p14="http://schemas.microsoft.com/office/powerpoint/2010/main" val="2137083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565" y="2855260"/>
            <a:ext cx="4547318"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8565" y="5108173"/>
            <a:ext cx="4547318" cy="101884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1070"/>
            <a:ext cx="2057400" cy="45350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591070"/>
            <a:ext cx="6019800" cy="4535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565" y="2855260"/>
            <a:ext cx="4547318"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8565" y="5108173"/>
            <a:ext cx="4547318" cy="101884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4919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76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101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197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89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316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15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027"/>
            <a:ext cx="3008313" cy="79553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605027"/>
            <a:ext cx="5111750" cy="45211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00561"/>
            <a:ext cx="3008313" cy="3725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246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961421"/>
            <a:ext cx="5486400" cy="31225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66043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740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67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1070"/>
            <a:ext cx="2057400" cy="45350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591070"/>
            <a:ext cx="6019800" cy="4535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4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EE537-E69D-48FA-B151-7832C47245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3" name="Text Placeholder 12">
            <a:extLst>
              <a:ext uri="{FF2B5EF4-FFF2-40B4-BE49-F238E27FC236}">
                <a16:creationId xmlns:a16="http://schemas.microsoft.com/office/drawing/2014/main" id="{35089091-7FC8-4C5B-8C52-1658E9F3A25E}"/>
              </a:ext>
            </a:extLst>
          </p:cNvPr>
          <p:cNvSpPr>
            <a:spLocks noGrp="1"/>
          </p:cNvSpPr>
          <p:nvPr>
            <p:ph type="body" sz="quarter" idx="10" hasCustomPrompt="1"/>
          </p:nvPr>
        </p:nvSpPr>
        <p:spPr>
          <a:xfrm>
            <a:off x="2760580" y="5040001"/>
            <a:ext cx="3090737" cy="433388"/>
          </a:xfrm>
          <a:prstGeom prst="rect">
            <a:avLst/>
          </a:prstGeom>
        </p:spPr>
        <p:txBody>
          <a:bodyPr anchor="b" anchorCtr="0"/>
          <a:lstStyle>
            <a:lvl1pPr>
              <a:defRPr sz="1500">
                <a:solidFill>
                  <a:schemeClr val="bg1"/>
                </a:solidFill>
              </a:defRPr>
            </a:lvl1pPr>
          </a:lstStyle>
          <a:p>
            <a:pPr lvl="0"/>
            <a:r>
              <a:rPr lang="en-US"/>
              <a:t>Name Surname</a:t>
            </a:r>
            <a:endParaRPr lang="en-GB"/>
          </a:p>
        </p:txBody>
      </p:sp>
      <p:sp>
        <p:nvSpPr>
          <p:cNvPr id="15" name="Text Placeholder 14">
            <a:extLst>
              <a:ext uri="{FF2B5EF4-FFF2-40B4-BE49-F238E27FC236}">
                <a16:creationId xmlns:a16="http://schemas.microsoft.com/office/drawing/2014/main" id="{7141E00D-2012-4BC2-A6B5-A542F0C34F0B}"/>
              </a:ext>
            </a:extLst>
          </p:cNvPr>
          <p:cNvSpPr>
            <a:spLocks noGrp="1"/>
          </p:cNvSpPr>
          <p:nvPr>
            <p:ph type="body" sz="quarter" idx="11" hasCustomPrompt="1"/>
          </p:nvPr>
        </p:nvSpPr>
        <p:spPr>
          <a:xfrm>
            <a:off x="2760563" y="5508000"/>
            <a:ext cx="3090441" cy="828000"/>
          </a:xfrm>
          <a:prstGeom prst="rect">
            <a:avLst/>
          </a:prstGeom>
        </p:spPr>
        <p:txBody>
          <a:bodyPr/>
          <a:lstStyle>
            <a:lvl1pPr>
              <a:spcAft>
                <a:spcPts val="0"/>
              </a:spcAft>
              <a:defRPr sz="1500" b="0">
                <a:solidFill>
                  <a:schemeClr val="bg1"/>
                </a:solidFill>
              </a:defRPr>
            </a:lvl1pPr>
          </a:lstStyle>
          <a:p>
            <a:pPr lvl="0"/>
            <a:r>
              <a:rPr lang="en-US"/>
              <a:t>Company, URL and email</a:t>
            </a:r>
          </a:p>
        </p:txBody>
      </p:sp>
    </p:spTree>
    <p:extLst>
      <p:ext uri="{BB962C8B-B14F-4D97-AF65-F5344CB8AC3E}">
        <p14:creationId xmlns:p14="http://schemas.microsoft.com/office/powerpoint/2010/main" val="349217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a:ln>
                  <a:solidFill>
                    <a:srgbClr val="A50050"/>
                  </a:solidFill>
                </a:ln>
                <a:solidFill>
                  <a:srgbClr val="A50050"/>
                </a:solidFill>
              </a:defRPr>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2" name="Rectangle 11"/>
          <p:cNvSpPr/>
          <p:nvPr userDrawn="1"/>
        </p:nvSpPr>
        <p:spPr>
          <a:xfrm>
            <a:off x="0" y="573563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30" y="5699195"/>
            <a:ext cx="1487541" cy="119524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718" y="6027069"/>
            <a:ext cx="884684" cy="539497"/>
          </a:xfrm>
          <a:prstGeom prst="rect">
            <a:avLst/>
          </a:prstGeom>
        </p:spPr>
      </p:pic>
    </p:spTree>
    <p:extLst>
      <p:ext uri="{BB962C8B-B14F-4D97-AF65-F5344CB8AC3E}">
        <p14:creationId xmlns:p14="http://schemas.microsoft.com/office/powerpoint/2010/main" val="97276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A50050"/>
                  </a:solidFill>
                </a:ln>
                <a:solidFill>
                  <a:srgbClr val="A50050"/>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5" name="Footer Placeholder 4"/>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6" name="Slide Number Placeholder 5"/>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10" name="Rectangle 9"/>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265890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68377"/>
            <a:ext cx="7886700" cy="2852737"/>
          </a:xfrm>
        </p:spPr>
        <p:txBody>
          <a:bodyPr anchor="b"/>
          <a:lstStyle>
            <a:lvl1pPr>
              <a:defRPr sz="4500">
                <a:ln>
                  <a:solidFill>
                    <a:srgbClr val="A50050"/>
                  </a:solidFill>
                </a:ln>
                <a:solidFill>
                  <a:srgbClr val="A50050"/>
                </a:solidFill>
              </a:defRPr>
            </a:lvl1pPr>
          </a:lstStyle>
          <a:p>
            <a:r>
              <a:rPr lang="en-US"/>
              <a:t>Click to edit Master title style</a:t>
            </a:r>
            <a:endParaRPr lang="en-GB" dirty="0"/>
          </a:p>
        </p:txBody>
      </p:sp>
      <p:sp>
        <p:nvSpPr>
          <p:cNvPr id="3" name="Text Placeholder 2"/>
          <p:cNvSpPr>
            <a:spLocks noGrp="1"/>
          </p:cNvSpPr>
          <p:nvPr>
            <p:ph type="body" idx="1"/>
          </p:nvPr>
        </p:nvSpPr>
        <p:spPr>
          <a:xfrm>
            <a:off x="623888" y="3872709"/>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5" name="Footer Placeholder 4"/>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6" name="Slide Number Placeholder 5"/>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8" name="Rectangle 7"/>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1945832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A50050"/>
                  </a:solidFill>
                </a:ln>
                <a:solidFill>
                  <a:srgbClr val="A5005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3857882"/>
          </a:xfrm>
        </p:spPr>
        <p:txBody>
          <a:bodyPr/>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29150" y="1825625"/>
            <a:ext cx="3886200" cy="3857882"/>
          </a:xfrm>
        </p:spPr>
        <p:txBody>
          <a:bodyPr/>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6" name="Footer Placeholder 5"/>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7" name="Slide Number Placeholder 6"/>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10" name="Rectangle 9"/>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233537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n>
                  <a:solidFill>
                    <a:srgbClr val="A50050"/>
                  </a:solidFill>
                </a:ln>
                <a:solidFill>
                  <a:srgbClr val="A50050"/>
                </a:solidFill>
              </a:defRPr>
            </a:lvl1pPr>
          </a:lstStyle>
          <a:p>
            <a:r>
              <a:rPr lang="en-US"/>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6"/>
            <a:ext cx="3868340" cy="3094037"/>
          </a:xfrm>
        </p:spPr>
        <p:txBody>
          <a:bodyPr/>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6"/>
            <a:ext cx="3887391" cy="3094037"/>
          </a:xfrm>
        </p:spPr>
        <p:txBody>
          <a:bodyPr/>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8" name="Footer Placeholder 7"/>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9" name="Slide Number Placeholder 8"/>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10" name="Rectangle 9"/>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3449120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A50050"/>
                  </a:solidFill>
                </a:ln>
                <a:solidFill>
                  <a:srgbClr val="A50050"/>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4" name="Footer Placeholder 3"/>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5" name="Slide Number Placeholder 4"/>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6" name="Rectangle 5"/>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107179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3" name="Footer Placeholder 2"/>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4" name="Slide Number Placeholder 3"/>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5" name="Rectangle 4"/>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160492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n>
                  <a:solidFill>
                    <a:srgbClr val="A50050"/>
                  </a:solidFill>
                </a:ln>
                <a:solidFill>
                  <a:srgbClr val="A50050"/>
                </a:solidFill>
              </a:defRPr>
            </a:lvl1pPr>
          </a:lstStyle>
          <a:p>
            <a:r>
              <a:rPr lang="en-US"/>
              <a:t>Click to edit Master title style</a:t>
            </a:r>
            <a:endParaRPr lang="en-GB" dirty="0"/>
          </a:p>
        </p:txBody>
      </p:sp>
      <p:sp>
        <p:nvSpPr>
          <p:cNvPr id="3" name="Content Placeholder 2"/>
          <p:cNvSpPr>
            <a:spLocks noGrp="1"/>
          </p:cNvSpPr>
          <p:nvPr>
            <p:ph idx="1"/>
          </p:nvPr>
        </p:nvSpPr>
        <p:spPr>
          <a:xfrm>
            <a:off x="3887391" y="987426"/>
            <a:ext cx="4629150" cy="4681608"/>
          </a:xfrm>
        </p:spPr>
        <p:txBody>
          <a:bodyPr/>
          <a:lstStyle>
            <a:lvl1pPr>
              <a:buClr>
                <a:srgbClr val="E31C79"/>
              </a:buClr>
              <a:defRPr sz="2400"/>
            </a:lvl1pPr>
            <a:lvl2pPr>
              <a:buClr>
                <a:srgbClr val="E31C79"/>
              </a:buClr>
              <a:defRPr sz="2100"/>
            </a:lvl2pPr>
            <a:lvl3pPr>
              <a:buClr>
                <a:srgbClr val="E31C79"/>
              </a:buClr>
              <a:defRPr sz="1800"/>
            </a:lvl3pPr>
            <a:lvl4pPr>
              <a:buClr>
                <a:srgbClr val="E31C79"/>
              </a:buClr>
              <a:defRPr sz="1500"/>
            </a:lvl4pPr>
            <a:lvl5pPr>
              <a:buClr>
                <a:srgbClr val="E31C79"/>
              </a:buCl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6116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6" name="Footer Placeholder 5"/>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7" name="Slide Number Placeholder 6"/>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8" name="Rectangle 7"/>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2837956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n>
                  <a:solidFill>
                    <a:srgbClr val="A50050"/>
                  </a:solidFill>
                </a:ln>
                <a:solidFill>
                  <a:srgbClr val="A50050"/>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6816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629841" y="2057400"/>
            <a:ext cx="2949178" cy="36116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6" name="Footer Placeholder 5"/>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7" name="Slide Number Placeholder 6"/>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8" name="Rectangle 7"/>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306673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rgbClr val="A50050"/>
                  </a:solidFill>
                </a:ln>
                <a:solidFill>
                  <a:srgbClr val="A5005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5" name="Footer Placeholder 4"/>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6" name="Slide Number Placeholder 5"/>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7" name="Rectangle 6"/>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2845476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303908"/>
          </a:xfrm>
        </p:spPr>
        <p:txBody>
          <a:bodyPr vert="eaVert"/>
          <a:lstStyle>
            <a:lvl1pPr>
              <a:defRPr>
                <a:ln>
                  <a:solidFill>
                    <a:srgbClr val="A50050"/>
                  </a:solidFill>
                </a:ln>
                <a:solidFill>
                  <a:srgbClr val="A5005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28650" y="365125"/>
            <a:ext cx="5800725" cy="5303908"/>
          </a:xfrm>
        </p:spPr>
        <p:txBody>
          <a:bodyPr vert="eaVert"/>
          <a:lstStyle>
            <a:lvl1pPr>
              <a:buClr>
                <a:srgbClr val="E31C79"/>
              </a:buClr>
              <a:defRPr/>
            </a:lvl1pPr>
            <a:lvl2pPr>
              <a:buClr>
                <a:srgbClr val="E31C79"/>
              </a:buClr>
              <a:defRPr/>
            </a:lvl2pPr>
            <a:lvl3pPr>
              <a:buClr>
                <a:srgbClr val="E31C79"/>
              </a:buClr>
              <a:defRPr/>
            </a:lvl3pPr>
            <a:lvl4pPr>
              <a:buClr>
                <a:srgbClr val="E31C79"/>
              </a:buClr>
              <a:defRPr/>
            </a:lvl4pPr>
            <a:lvl5pPr>
              <a:buClr>
                <a:srgbClr val="E31C7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5" name="Footer Placeholder 4"/>
          <p:cNvSpPr>
            <a:spLocks noGrp="1"/>
          </p:cNvSpPr>
          <p:nvPr>
            <p:ph type="ftr" sz="quarter" idx="11"/>
          </p:nvPr>
        </p:nvSpPr>
        <p:spPr/>
        <p:txBody>
          <a:bodyPr/>
          <a:lstStyle/>
          <a:p>
            <a:pPr defTabSz="685800">
              <a:defRPr/>
            </a:pPr>
            <a:endParaRPr lang="en-GB">
              <a:solidFill>
                <a:srgbClr val="0C0C0C">
                  <a:tint val="75000"/>
                </a:srgbClr>
              </a:solidFill>
            </a:endParaRPr>
          </a:p>
        </p:txBody>
      </p:sp>
      <p:sp>
        <p:nvSpPr>
          <p:cNvPr id="6" name="Slide Number Placeholder 5"/>
          <p:cNvSpPr>
            <a:spLocks noGrp="1"/>
          </p:cNvSpPr>
          <p:nvPr>
            <p:ph type="sldNum" sz="quarter" idx="12"/>
          </p:nvPr>
        </p:nvSpPr>
        <p:spPr/>
        <p:txBody>
          <a:body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7" name="Rectangle 6"/>
          <p:cNvSpPr/>
          <p:nvPr userDrawn="1"/>
        </p:nvSpPr>
        <p:spPr>
          <a:xfrm>
            <a:off x="0" y="573842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18" y="5669034"/>
            <a:ext cx="1487541" cy="119524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1807" y="6021622"/>
            <a:ext cx="884684" cy="539497"/>
          </a:xfrm>
          <a:prstGeom prst="rect">
            <a:avLst/>
          </a:prstGeom>
        </p:spPr>
      </p:pic>
    </p:spTree>
    <p:extLst>
      <p:ext uri="{BB962C8B-B14F-4D97-AF65-F5344CB8AC3E}">
        <p14:creationId xmlns:p14="http://schemas.microsoft.com/office/powerpoint/2010/main" val="2692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027"/>
            <a:ext cx="3008313" cy="79553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605027"/>
            <a:ext cx="5111750" cy="45211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00561"/>
            <a:ext cx="3008313" cy="3725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961421"/>
            <a:ext cx="5486400" cy="31225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66043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14488"/>
            <a:ext cx="8229600" cy="841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819400"/>
            <a:ext cx="8229600" cy="325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457200" rtl="0" fontAlgn="base">
        <a:spcBef>
          <a:spcPct val="0"/>
        </a:spcBef>
        <a:spcAft>
          <a:spcPct val="0"/>
        </a:spcAft>
        <a:defRPr sz="4400" kern="1200">
          <a:solidFill>
            <a:srgbClr val="595959"/>
          </a:solidFill>
          <a:latin typeface="+mj-lt"/>
          <a:ea typeface="+mj-ea"/>
          <a:cs typeface="+mj-cs"/>
        </a:defRPr>
      </a:lvl1pPr>
      <a:lvl2pPr algn="l" defTabSz="457200" rtl="0" fontAlgn="base">
        <a:spcBef>
          <a:spcPct val="0"/>
        </a:spcBef>
        <a:spcAft>
          <a:spcPct val="0"/>
        </a:spcAft>
        <a:defRPr sz="4400">
          <a:solidFill>
            <a:srgbClr val="595959"/>
          </a:solidFill>
          <a:latin typeface="Calibri" pitchFamily="34" charset="0"/>
        </a:defRPr>
      </a:lvl2pPr>
      <a:lvl3pPr algn="l" defTabSz="457200" rtl="0" fontAlgn="base">
        <a:spcBef>
          <a:spcPct val="0"/>
        </a:spcBef>
        <a:spcAft>
          <a:spcPct val="0"/>
        </a:spcAft>
        <a:defRPr sz="4400">
          <a:solidFill>
            <a:srgbClr val="595959"/>
          </a:solidFill>
          <a:latin typeface="Calibri" pitchFamily="34" charset="0"/>
        </a:defRPr>
      </a:lvl3pPr>
      <a:lvl4pPr algn="l" defTabSz="457200" rtl="0" fontAlgn="base">
        <a:spcBef>
          <a:spcPct val="0"/>
        </a:spcBef>
        <a:spcAft>
          <a:spcPct val="0"/>
        </a:spcAft>
        <a:defRPr sz="4400">
          <a:solidFill>
            <a:srgbClr val="595959"/>
          </a:solidFill>
          <a:latin typeface="Calibri" pitchFamily="34" charset="0"/>
        </a:defRPr>
      </a:lvl4pPr>
      <a:lvl5pPr algn="l" defTabSz="457200" rtl="0" fontAlgn="base">
        <a:spcBef>
          <a:spcPct val="0"/>
        </a:spcBef>
        <a:spcAft>
          <a:spcPct val="0"/>
        </a:spcAft>
        <a:defRPr sz="4400">
          <a:solidFill>
            <a:srgbClr val="595959"/>
          </a:solidFill>
          <a:latin typeface="Calibri" pitchFamily="34" charset="0"/>
        </a:defRPr>
      </a:lvl5pPr>
      <a:lvl6pPr marL="457200" algn="l" defTabSz="457200" rtl="0" fontAlgn="base">
        <a:spcBef>
          <a:spcPct val="0"/>
        </a:spcBef>
        <a:spcAft>
          <a:spcPct val="0"/>
        </a:spcAft>
        <a:defRPr sz="4400">
          <a:solidFill>
            <a:srgbClr val="595959"/>
          </a:solidFill>
          <a:latin typeface="Calibri" pitchFamily="34" charset="0"/>
        </a:defRPr>
      </a:lvl6pPr>
      <a:lvl7pPr marL="914400" algn="l" defTabSz="457200" rtl="0" fontAlgn="base">
        <a:spcBef>
          <a:spcPct val="0"/>
        </a:spcBef>
        <a:spcAft>
          <a:spcPct val="0"/>
        </a:spcAft>
        <a:defRPr sz="4400">
          <a:solidFill>
            <a:srgbClr val="595959"/>
          </a:solidFill>
          <a:latin typeface="Calibri" pitchFamily="34" charset="0"/>
        </a:defRPr>
      </a:lvl7pPr>
      <a:lvl8pPr marL="1371600" algn="l" defTabSz="457200" rtl="0" fontAlgn="base">
        <a:spcBef>
          <a:spcPct val="0"/>
        </a:spcBef>
        <a:spcAft>
          <a:spcPct val="0"/>
        </a:spcAft>
        <a:defRPr sz="4400">
          <a:solidFill>
            <a:srgbClr val="595959"/>
          </a:solidFill>
          <a:latin typeface="Calibri" pitchFamily="34" charset="0"/>
        </a:defRPr>
      </a:lvl8pPr>
      <a:lvl9pPr marL="1828800" algn="l" defTabSz="457200" rtl="0" fontAlgn="base">
        <a:spcBef>
          <a:spcPct val="0"/>
        </a:spcBef>
        <a:spcAft>
          <a:spcPct val="0"/>
        </a:spcAft>
        <a:defRPr sz="4400">
          <a:solidFill>
            <a:srgbClr val="595959"/>
          </a:solidFill>
          <a:latin typeface="Calibri" pitchFamily="34" charset="0"/>
        </a:defRPr>
      </a:lvl9pPr>
    </p:titleStyle>
    <p:bodyStyle>
      <a:lvl1pPr marL="342900" indent="-342900" algn="l" defTabSz="457200" rtl="0" fontAlgn="base">
        <a:spcBef>
          <a:spcPct val="20000"/>
        </a:spcBef>
        <a:spcAft>
          <a:spcPct val="0"/>
        </a:spcAft>
        <a:buClr>
          <a:srgbClr val="0099CC"/>
        </a:buClr>
        <a:buFont typeface="Arial" charset="0"/>
        <a:buChar char="•"/>
        <a:defRPr sz="3200" kern="1200">
          <a:solidFill>
            <a:srgbClr val="595959"/>
          </a:solidFill>
          <a:latin typeface="+mn-lt"/>
          <a:ea typeface="+mn-ea"/>
          <a:cs typeface="+mn-cs"/>
        </a:defRPr>
      </a:lvl1pPr>
      <a:lvl2pPr marL="742950" indent="-285750" algn="l" defTabSz="457200" rtl="0" fontAlgn="base">
        <a:spcBef>
          <a:spcPct val="20000"/>
        </a:spcBef>
        <a:spcAft>
          <a:spcPct val="0"/>
        </a:spcAft>
        <a:buClr>
          <a:srgbClr val="0099CC"/>
        </a:buClr>
        <a:buFont typeface="Arial" charset="0"/>
        <a:buChar char="–"/>
        <a:defRPr sz="2800" kern="1200">
          <a:solidFill>
            <a:srgbClr val="595959"/>
          </a:solidFill>
          <a:latin typeface="+mn-lt"/>
          <a:ea typeface="+mn-ea"/>
          <a:cs typeface="+mn-cs"/>
        </a:defRPr>
      </a:lvl2pPr>
      <a:lvl3pPr marL="1143000" indent="-228600" algn="l" defTabSz="457200" rtl="0" fontAlgn="base">
        <a:spcBef>
          <a:spcPct val="20000"/>
        </a:spcBef>
        <a:spcAft>
          <a:spcPct val="0"/>
        </a:spcAft>
        <a:buClr>
          <a:srgbClr val="0099CC"/>
        </a:buClr>
        <a:buFont typeface="Arial" charset="0"/>
        <a:buChar char="•"/>
        <a:defRPr sz="2400" kern="1200">
          <a:solidFill>
            <a:srgbClr val="595959"/>
          </a:solidFill>
          <a:latin typeface="+mn-lt"/>
          <a:ea typeface="+mn-ea"/>
          <a:cs typeface="+mn-cs"/>
        </a:defRPr>
      </a:lvl3pPr>
      <a:lvl4pPr marL="1600200" indent="-228600" algn="l" defTabSz="457200" rtl="0" fontAlgn="base">
        <a:spcBef>
          <a:spcPct val="20000"/>
        </a:spcBef>
        <a:spcAft>
          <a:spcPct val="0"/>
        </a:spcAft>
        <a:buClr>
          <a:srgbClr val="0099CC"/>
        </a:buClr>
        <a:buFont typeface="Arial" charset="0"/>
        <a:buChar char="–"/>
        <a:defRPr sz="2000" kern="1200">
          <a:solidFill>
            <a:srgbClr val="595959"/>
          </a:solidFill>
          <a:latin typeface="+mn-lt"/>
          <a:ea typeface="+mn-ea"/>
          <a:cs typeface="+mn-cs"/>
        </a:defRPr>
      </a:lvl4pPr>
      <a:lvl5pPr marL="2057400" indent="-228600" algn="l" defTabSz="457200" rtl="0" fontAlgn="base">
        <a:spcBef>
          <a:spcPct val="20000"/>
        </a:spcBef>
        <a:spcAft>
          <a:spcPct val="0"/>
        </a:spcAft>
        <a:buClr>
          <a:srgbClr val="0099CC"/>
        </a:buClr>
        <a:buFont typeface="Arial" charset="0"/>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14486"/>
            <a:ext cx="8229600" cy="8419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819265"/>
            <a:ext cx="8229600" cy="32519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70634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4572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rgbClr val="0099CC"/>
        </a:buClr>
        <a:buFont typeface="Arial"/>
        <a:buChar char="•"/>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Clr>
          <a:srgbClr val="0099CC"/>
        </a:buClr>
        <a:buFont typeface="Arial"/>
        <a:buChar char="–"/>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Clr>
          <a:srgbClr val="0099CC"/>
        </a:buClr>
        <a:buFont typeface="Arial"/>
        <a:buChar char="•"/>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Clr>
          <a:srgbClr val="0099CC"/>
        </a:buClr>
        <a:buFont typeface="Arial"/>
        <a:buChar char="–"/>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Clr>
          <a:srgbClr val="0099CC"/>
        </a:buClr>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noProof="0"/>
              <a:t>Click to edit Master title style</a:t>
            </a:r>
            <a:endParaRPr lang="en-GB" dirty="0"/>
          </a:p>
        </p:txBody>
      </p:sp>
      <p:sp>
        <p:nvSpPr>
          <p:cNvPr id="3" name="Text Placeholder 2"/>
          <p:cNvSpPr>
            <a:spLocks noGrp="1"/>
          </p:cNvSpPr>
          <p:nvPr>
            <p:ph type="body" idx="1"/>
          </p:nvPr>
        </p:nvSpPr>
        <p:spPr>
          <a:xfrm>
            <a:off x="628650" y="1825626"/>
            <a:ext cx="7886700" cy="38735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4026BB0D-D68B-4079-B8E8-E4A3F6F3CC3C}" type="datetimeFigureOut">
              <a:rPr lang="en-GB" smtClean="0">
                <a:solidFill>
                  <a:srgbClr val="0C0C0C">
                    <a:tint val="75000"/>
                  </a:srgbClr>
                </a:solidFill>
              </a:rPr>
              <a:pPr defTabSz="685800">
                <a:defRPr/>
              </a:pPr>
              <a:t>18/06/2024</a:t>
            </a:fld>
            <a:endParaRPr lang="en-GB">
              <a:solidFill>
                <a:srgbClr val="0C0C0C">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GB">
              <a:solidFill>
                <a:srgbClr val="0C0C0C">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98EAF742-D864-4E31-9232-7ECE9F2B33AF}" type="slidenum">
              <a:rPr lang="en-GB" smtClean="0">
                <a:solidFill>
                  <a:srgbClr val="0C0C0C">
                    <a:tint val="75000"/>
                  </a:srgbClr>
                </a:solidFill>
              </a:rPr>
              <a:pPr defTabSz="685800">
                <a:defRPr/>
              </a:pPr>
              <a:t>‹#›</a:t>
            </a:fld>
            <a:endParaRPr lang="en-GB">
              <a:solidFill>
                <a:srgbClr val="0C0C0C">
                  <a:tint val="75000"/>
                </a:srgbClr>
              </a:solidFill>
            </a:endParaRPr>
          </a:p>
        </p:txBody>
      </p:sp>
      <p:sp>
        <p:nvSpPr>
          <p:cNvPr id="7" name="Rectangle 6"/>
          <p:cNvSpPr/>
          <p:nvPr userDrawn="1"/>
        </p:nvSpPr>
        <p:spPr>
          <a:xfrm>
            <a:off x="0" y="5735638"/>
            <a:ext cx="9144000" cy="1122363"/>
          </a:xfrm>
          <a:prstGeom prst="rect">
            <a:avLst/>
          </a:prstGeom>
          <a:solidFill>
            <a:srgbClr val="A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9230" y="5699195"/>
            <a:ext cx="1487541" cy="119524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41718" y="6027069"/>
            <a:ext cx="884684" cy="539497"/>
          </a:xfrm>
          <a:prstGeom prst="rect">
            <a:avLst/>
          </a:prstGeom>
        </p:spPr>
      </p:pic>
    </p:spTree>
    <p:extLst>
      <p:ext uri="{BB962C8B-B14F-4D97-AF65-F5344CB8AC3E}">
        <p14:creationId xmlns:p14="http://schemas.microsoft.com/office/powerpoint/2010/main" val="3030726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advice@housingrights.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1940768"/>
            <a:ext cx="4431393" cy="3168262"/>
          </a:xfrm>
        </p:spPr>
        <p:txBody>
          <a:bodyPr rtlCol="0">
            <a:normAutofit/>
          </a:bodyPr>
          <a:lstStyle/>
          <a:p>
            <a:pPr fontAlgn="auto">
              <a:spcAft>
                <a:spcPts val="0"/>
              </a:spcAft>
              <a:defRPr/>
            </a:pPr>
            <a:br>
              <a:rPr lang="en-GB" dirty="0">
                <a:latin typeface="Arial" panose="020B0604020202020204" pitchFamily="34" charset="0"/>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14339" name="Subtitle 2"/>
          <p:cNvSpPr>
            <a:spLocks noGrp="1"/>
          </p:cNvSpPr>
          <p:nvPr>
            <p:ph type="subTitle" idx="1"/>
          </p:nvPr>
        </p:nvSpPr>
        <p:spPr>
          <a:xfrm>
            <a:off x="0" y="1940768"/>
            <a:ext cx="5422232" cy="2056903"/>
          </a:xfrm>
        </p:spPr>
        <p:txBody>
          <a:bodyPr/>
          <a:lstStyle/>
          <a:p>
            <a:pPr algn="ctr"/>
            <a:endParaRPr lang="en-US" sz="2000" dirty="0">
              <a:solidFill>
                <a:schemeClr val="bg1"/>
              </a:solidFill>
              <a:latin typeface="Arial" charset="0"/>
              <a:cs typeface="Arial" charset="0"/>
            </a:endParaRPr>
          </a:p>
          <a:p>
            <a:pPr algn="ctr"/>
            <a:r>
              <a:rPr lang="en-US" sz="4000" dirty="0">
                <a:solidFill>
                  <a:schemeClr val="bg1"/>
                </a:solidFill>
                <a:latin typeface="Arial" charset="0"/>
                <a:cs typeface="Arial" charset="0"/>
              </a:rPr>
              <a:t>Introduction to our Services</a:t>
            </a:r>
          </a:p>
          <a:p>
            <a:pPr algn="ctr"/>
            <a:endParaRPr lang="en-US" sz="1000" dirty="0">
              <a:solidFill>
                <a:schemeClr val="bg1"/>
              </a:solidFill>
              <a:latin typeface="Arial" charset="0"/>
              <a:cs typeface="Arial" charset="0"/>
            </a:endParaRPr>
          </a:p>
          <a:p>
            <a:pPr algn="ctr"/>
            <a:r>
              <a:rPr lang="en-US" sz="2800" dirty="0">
                <a:solidFill>
                  <a:schemeClr val="bg1"/>
                </a:solidFill>
                <a:latin typeface="Arial" charset="0"/>
                <a:cs typeface="Arial" charset="0"/>
              </a:rPr>
              <a:t>Jill Downing</a:t>
            </a:r>
          </a:p>
          <a:p>
            <a:pPr algn="ctr"/>
            <a:r>
              <a:rPr lang="en-US" sz="2800" dirty="0">
                <a:solidFill>
                  <a:schemeClr val="bg1"/>
                </a:solidFill>
                <a:latin typeface="Arial" charset="0"/>
                <a:cs typeface="Arial" charset="0"/>
              </a:rPr>
              <a:t>Solicitor</a:t>
            </a:r>
          </a:p>
          <a:p>
            <a:pPr algn="ctr"/>
            <a:r>
              <a:rPr lang="en-US" sz="2000" dirty="0">
                <a:solidFill>
                  <a:schemeClr val="bg1"/>
                </a:solidFill>
                <a:latin typeface="Arial" charset="0"/>
                <a:cs typeface="Arial" charset="0"/>
              </a:rPr>
              <a:t> </a:t>
            </a:r>
            <a:r>
              <a:rPr lang="en-US" sz="2800" dirty="0">
                <a:solidFill>
                  <a:schemeClr val="bg1"/>
                </a:solidFill>
                <a:latin typeface="Arial" charset="0"/>
                <a:cs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CEA9-B92A-4545-BE60-8717306B7669}"/>
              </a:ext>
            </a:extLst>
          </p:cNvPr>
          <p:cNvSpPr>
            <a:spLocks noGrp="1"/>
          </p:cNvSpPr>
          <p:nvPr>
            <p:ph type="title"/>
          </p:nvPr>
        </p:nvSpPr>
        <p:spPr>
          <a:xfrm>
            <a:off x="152400" y="1620309"/>
            <a:ext cx="8991600" cy="841375"/>
          </a:xfrm>
        </p:spPr>
        <p:txBody>
          <a:bodyPr/>
          <a:lstStyle/>
          <a:p>
            <a:r>
              <a:rPr lang="en-GB" sz="3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Housing Possession Court Duty Scheme</a:t>
            </a:r>
            <a:r>
              <a:rPr lang="en-GB" b="0" i="0" dirty="0">
                <a:solidFill>
                  <a:srgbClr val="000000"/>
                </a:solidFill>
                <a:effectLst/>
                <a:latin typeface="Calibri" panose="020F0502020204030204" pitchFamily="34" charset="0"/>
              </a:rPr>
              <a:t>​</a:t>
            </a:r>
            <a:endParaRPr lang="en-GB" dirty="0"/>
          </a:p>
        </p:txBody>
      </p:sp>
      <p:sp>
        <p:nvSpPr>
          <p:cNvPr id="3" name="Content Placeholder 2">
            <a:extLst>
              <a:ext uri="{FF2B5EF4-FFF2-40B4-BE49-F238E27FC236}">
                <a16:creationId xmlns:a16="http://schemas.microsoft.com/office/drawing/2014/main" id="{EA1C8A7A-695E-4A33-A82E-7302F58F3CA3}"/>
              </a:ext>
            </a:extLst>
          </p:cNvPr>
          <p:cNvSpPr>
            <a:spLocks noGrp="1"/>
          </p:cNvSpPr>
          <p:nvPr>
            <p:ph idx="1"/>
          </p:nvPr>
        </p:nvSpPr>
        <p:spPr>
          <a:xfrm>
            <a:off x="152400" y="2675467"/>
            <a:ext cx="8534400" cy="3395133"/>
          </a:xfrm>
        </p:spPr>
        <p:txBody>
          <a:bodyPr/>
          <a:lstStyle/>
          <a:p>
            <a:pPr algn="l" rtl="0" fontAlgn="base">
              <a:buFont typeface="Arial" panose="020B0604020202020204" pitchFamily="34" charset="0"/>
              <a:buChar char="•"/>
            </a:pP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have advisers who attend High Court and County Court, in person &amp; virtually, to assist homeowners and tenants on the day of their possession hearings</a:t>
            </a:r>
            <a:r>
              <a:rPr lang="en-US" sz="30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They offer emergency advice and assistance to those attending and if appropriate, accompany them to their hearing.</a:t>
            </a:r>
            <a:r>
              <a:rPr lang="en-US" sz="3000" b="0" i="0" dirty="0">
                <a:solidFill>
                  <a:schemeClr val="tx1">
                    <a:lumMod val="75000"/>
                    <a:lumOff val="25000"/>
                  </a:schemeClr>
                </a:solidFill>
                <a:effectLst/>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331563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Housing Mediation Service</a:t>
            </a:r>
          </a:p>
        </p:txBody>
      </p:sp>
      <p:sp>
        <p:nvSpPr>
          <p:cNvPr id="3" name="Subtitle 2"/>
          <p:cNvSpPr>
            <a:spLocks noGrp="1"/>
          </p:cNvSpPr>
          <p:nvPr>
            <p:ph type="subTitle" idx="1"/>
          </p:nvPr>
        </p:nvSpPr>
        <p:spPr/>
        <p:txBody>
          <a:bodyPr/>
          <a:lstStyle/>
          <a:p>
            <a:r>
              <a:rPr lang="en-GB" sz="3600" b="1" dirty="0">
                <a:latin typeface="Arial" panose="020B0604020202020204" pitchFamily="34" charset="0"/>
                <a:cs typeface="Arial" panose="020B0604020202020204" pitchFamily="34" charset="0"/>
              </a:rPr>
              <a:t>For the private rented sector</a:t>
            </a:r>
          </a:p>
          <a:p>
            <a:endParaRPr lang="en-GB" dirty="0"/>
          </a:p>
        </p:txBody>
      </p:sp>
    </p:spTree>
    <p:extLst>
      <p:ext uri="{BB962C8B-B14F-4D97-AF65-F5344CB8AC3E}">
        <p14:creationId xmlns:p14="http://schemas.microsoft.com/office/powerpoint/2010/main" val="94887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Housing Mediation Service </a:t>
            </a:r>
          </a:p>
        </p:txBody>
      </p:sp>
      <p:sp>
        <p:nvSpPr>
          <p:cNvPr id="3" name="Content Placeholder 2"/>
          <p:cNvSpPr>
            <a:spLocks noGrp="1"/>
          </p:cNvSpPr>
          <p:nvPr>
            <p:ph idx="1"/>
          </p:nvPr>
        </p:nvSpPr>
        <p:spPr>
          <a:xfrm>
            <a:off x="628650" y="1404256"/>
            <a:ext cx="7886700" cy="3918857"/>
          </a:xfrm>
        </p:spPr>
        <p:txBody>
          <a:bodyPr>
            <a:normAutofit lnSpcReduction="10000"/>
          </a:bodyPr>
          <a:lstStyle/>
          <a:p>
            <a:endParaRPr lang="en-US" dirty="0"/>
          </a:p>
          <a:p>
            <a:r>
              <a:rPr lang="en-US" sz="2800" dirty="0">
                <a:latin typeface="Arial" panose="020B0604020202020204" pitchFamily="34" charset="0"/>
                <a:cs typeface="Arial" panose="020B0604020202020204" pitchFamily="34" charset="0"/>
              </a:rPr>
              <a:t>Pilot mediation service to help resolve disputes between private tenants and their registered landlords.  </a:t>
            </a:r>
          </a:p>
          <a:p>
            <a:r>
              <a:rPr lang="en-US" sz="2800" dirty="0">
                <a:latin typeface="Arial" panose="020B0604020202020204" pitchFamily="34" charset="0"/>
                <a:cs typeface="Arial" panose="020B0604020202020204" pitchFamily="34" charset="0"/>
              </a:rPr>
              <a:t>Funded by the DFC to provide an alternative way to resolve disputes in the sector.</a:t>
            </a:r>
          </a:p>
          <a:p>
            <a:r>
              <a:rPr lang="en-US" sz="2800" dirty="0">
                <a:latin typeface="Arial" panose="020B0604020202020204" pitchFamily="34" charset="0"/>
                <a:cs typeface="Arial" panose="020B0604020202020204" pitchFamily="34" charset="0"/>
              </a:rPr>
              <a:t>The Service is free and is accessible to:- </a:t>
            </a:r>
          </a:p>
          <a:p>
            <a:pPr lvl="1"/>
            <a:r>
              <a:rPr lang="en-US" sz="2800" dirty="0">
                <a:latin typeface="Arial" panose="020B0604020202020204" pitchFamily="34" charset="0"/>
                <a:cs typeface="Arial" panose="020B0604020202020204" pitchFamily="34" charset="0"/>
              </a:rPr>
              <a:t>PRS Tenants</a:t>
            </a:r>
          </a:p>
          <a:p>
            <a:pPr lvl="1"/>
            <a:r>
              <a:rPr lang="en-US" sz="2800" dirty="0">
                <a:latin typeface="Arial" panose="020B0604020202020204" pitchFamily="34" charset="0"/>
                <a:cs typeface="Arial" panose="020B0604020202020204" pitchFamily="34" charset="0"/>
              </a:rPr>
              <a:t>Registered Landlords</a:t>
            </a:r>
          </a:p>
          <a:p>
            <a:pPr lvl="1"/>
            <a:r>
              <a:rPr lang="en-US" sz="2800" dirty="0">
                <a:latin typeface="Arial" panose="020B0604020202020204" pitchFamily="34" charset="0"/>
                <a:cs typeface="Arial" panose="020B0604020202020204" pitchFamily="34" charset="0"/>
              </a:rPr>
              <a:t>Letting agents</a:t>
            </a:r>
          </a:p>
        </p:txBody>
      </p:sp>
    </p:spTree>
    <p:extLst>
      <p:ext uri="{BB962C8B-B14F-4D97-AF65-F5344CB8AC3E}">
        <p14:creationId xmlns:p14="http://schemas.microsoft.com/office/powerpoint/2010/main" val="22079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4492-627C-CF90-6A24-2CD7E8F64ED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Mediation?</a:t>
            </a:r>
          </a:p>
        </p:txBody>
      </p:sp>
      <p:sp>
        <p:nvSpPr>
          <p:cNvPr id="3" name="Content Placeholder 2">
            <a:extLst>
              <a:ext uri="{FF2B5EF4-FFF2-40B4-BE49-F238E27FC236}">
                <a16:creationId xmlns:a16="http://schemas.microsoft.com/office/drawing/2014/main" id="{AB86A32F-CAF4-B54D-EFEE-0CA5ACC7C364}"/>
              </a:ext>
            </a:extLst>
          </p:cNvPr>
          <p:cNvSpPr>
            <a:spLocks noGrp="1"/>
          </p:cNvSpPr>
          <p:nvPr>
            <p:ph idx="1"/>
          </p:nvPr>
        </p:nvSpPr>
        <p:spPr/>
        <p:txBody>
          <a:bodyPr>
            <a:normAutofit lnSpcReduction="10000"/>
          </a:bodyPr>
          <a:lstStyle/>
          <a:p>
            <a:r>
              <a:rPr lang="en-GB" sz="2800" dirty="0">
                <a:solidFill>
                  <a:schemeClr val="tx1">
                    <a:lumMod val="75000"/>
                    <a:lumOff val="25000"/>
                  </a:schemeClr>
                </a:solidFill>
                <a:latin typeface="Arial" panose="020B0604020202020204" pitchFamily="34" charset="0"/>
                <a:cs typeface="Arial" panose="020B0604020202020204" pitchFamily="34" charset="0"/>
              </a:rPr>
              <a:t>Alternative dispute resolution - </a:t>
            </a: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aims to assist </a:t>
            </a:r>
            <a:r>
              <a:rPr lang="en-US" sz="2800" dirty="0">
                <a:solidFill>
                  <a:schemeClr val="tx1">
                    <a:lumMod val="75000"/>
                    <a:lumOff val="25000"/>
                  </a:schemeClr>
                </a:solidFill>
                <a:latin typeface="Arial" panose="020B0604020202020204" pitchFamily="34" charset="0"/>
                <a:cs typeface="Arial" panose="020B0604020202020204" pitchFamily="34" charset="0"/>
              </a:rPr>
              <a:t>both parties</a:t>
            </a: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 to come to a shared understanding of their differences so that they can resolve issues.</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endParaRPr lang="en-GB" sz="2800" dirty="0">
              <a:solidFill>
                <a:schemeClr val="tx1">
                  <a:lumMod val="75000"/>
                  <a:lumOff val="25000"/>
                </a:schemeClr>
              </a:solidFill>
              <a:latin typeface="Arial" panose="020B0604020202020204" pitchFamily="34" charset="0"/>
              <a:cs typeface="Arial" panose="020B0604020202020204" pitchFamily="34" charset="0"/>
            </a:endParaRPr>
          </a:p>
          <a:p>
            <a:r>
              <a:rPr lang="en-GB" sz="2800" dirty="0">
                <a:solidFill>
                  <a:schemeClr val="tx1">
                    <a:lumMod val="75000"/>
                    <a:lumOff val="25000"/>
                  </a:schemeClr>
                </a:solidFill>
                <a:latin typeface="Arial" panose="020B0604020202020204" pitchFamily="34" charset="0"/>
                <a:cs typeface="Arial" panose="020B0604020202020204" pitchFamily="34" charset="0"/>
              </a:rPr>
              <a:t>Mediator assists parties to work together to resolve issues.</a:t>
            </a:r>
          </a:p>
          <a:p>
            <a:r>
              <a:rPr lang="en-GB" sz="2800" dirty="0">
                <a:solidFill>
                  <a:schemeClr val="tx1">
                    <a:lumMod val="75000"/>
                    <a:lumOff val="25000"/>
                  </a:schemeClr>
                </a:solidFill>
                <a:latin typeface="Arial" panose="020B0604020202020204" pitchFamily="34" charset="0"/>
                <a:cs typeface="Arial" panose="020B0604020202020204" pitchFamily="34" charset="0"/>
              </a:rPr>
              <a:t>Voluntary and Informal</a:t>
            </a:r>
          </a:p>
          <a:p>
            <a:r>
              <a:rPr lang="en-GB" sz="2800" dirty="0">
                <a:solidFill>
                  <a:schemeClr val="tx1">
                    <a:lumMod val="75000"/>
                    <a:lumOff val="25000"/>
                  </a:schemeClr>
                </a:solidFill>
                <a:latin typeface="Arial" panose="020B0604020202020204" pitchFamily="34" charset="0"/>
                <a:cs typeface="Arial" panose="020B0604020202020204" pitchFamily="34" charset="0"/>
              </a:rPr>
              <a:t>Confidential</a:t>
            </a:r>
          </a:p>
          <a:p>
            <a:r>
              <a:rPr lang="en-GB" sz="2800" dirty="0">
                <a:solidFill>
                  <a:schemeClr val="tx1">
                    <a:lumMod val="75000"/>
                    <a:lumOff val="25000"/>
                  </a:schemeClr>
                </a:solidFill>
                <a:latin typeface="Arial" panose="020B0604020202020204" pitchFamily="34" charset="0"/>
                <a:cs typeface="Arial" panose="020B0604020202020204" pitchFamily="34" charset="0"/>
              </a:rPr>
              <a:t>Without Prejudice </a:t>
            </a:r>
          </a:p>
          <a:p>
            <a:endParaRPr lang="en-GB" dirty="0"/>
          </a:p>
        </p:txBody>
      </p:sp>
    </p:spTree>
    <p:extLst>
      <p:ext uri="{BB962C8B-B14F-4D97-AF65-F5344CB8AC3E}">
        <p14:creationId xmlns:p14="http://schemas.microsoft.com/office/powerpoint/2010/main" val="348644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Benefits of Housing Mediation </a:t>
            </a:r>
          </a:p>
        </p:txBody>
      </p:sp>
      <p:sp>
        <p:nvSpPr>
          <p:cNvPr id="3" name="Content Placeholder 2"/>
          <p:cNvSpPr>
            <a:spLocks noGrp="1"/>
          </p:cNvSpPr>
          <p:nvPr>
            <p:ph idx="1"/>
          </p:nvPr>
        </p:nvSpPr>
        <p:spPr>
          <a:xfrm>
            <a:off x="581298" y="1954530"/>
            <a:ext cx="7934052" cy="3227070"/>
          </a:xfrm>
        </p:spPr>
        <p:txBody>
          <a:bodyPr>
            <a:noAutofit/>
          </a:bodyPr>
          <a:lstStyle/>
          <a:p>
            <a:r>
              <a:rPr lang="en-GB" sz="2800" dirty="0">
                <a:latin typeface="Arial" panose="020B0604020202020204" pitchFamily="34" charset="0"/>
                <a:cs typeface="Arial" panose="020B0604020202020204" pitchFamily="34" charset="0"/>
              </a:rPr>
              <a:t>Northern Ireland wide and very accessible</a:t>
            </a:r>
          </a:p>
          <a:p>
            <a:r>
              <a:rPr lang="en-GB" sz="2800" dirty="0">
                <a:latin typeface="Arial" panose="020B0604020202020204" pitchFamily="34" charset="0"/>
                <a:cs typeface="Arial" panose="020B0604020202020204" pitchFamily="34" charset="0"/>
              </a:rPr>
              <a:t>Free and quick – can avoid the need to go to court </a:t>
            </a:r>
          </a:p>
          <a:p>
            <a:r>
              <a:rPr lang="en-GB" sz="2800" dirty="0">
                <a:latin typeface="Arial" panose="020B0604020202020204" pitchFamily="34" charset="0"/>
                <a:cs typeface="Arial" panose="020B0604020202020204" pitchFamily="34" charset="0"/>
              </a:rPr>
              <a:t>Both parties in control of the agreement means greater ownership /high compliance rates</a:t>
            </a:r>
          </a:p>
          <a:p>
            <a:r>
              <a:rPr lang="en-GB" sz="2800" dirty="0">
                <a:latin typeface="Arial" panose="020B0604020202020204" pitchFamily="34" charset="0"/>
                <a:cs typeface="Arial" panose="020B0604020202020204" pitchFamily="34" charset="0"/>
              </a:rPr>
              <a:t>Can sustain tenancies </a:t>
            </a:r>
          </a:p>
          <a:p>
            <a:r>
              <a:rPr lang="en-GB" sz="2800" dirty="0">
                <a:latin typeface="Arial" panose="020B0604020202020204" pitchFamily="34" charset="0"/>
                <a:cs typeface="Arial" panose="020B0604020202020204" pitchFamily="34" charset="0"/>
              </a:rPr>
              <a:t>81% successful outcomes with mediation sessions</a:t>
            </a:r>
          </a:p>
        </p:txBody>
      </p:sp>
    </p:spTree>
    <p:extLst>
      <p:ext uri="{BB962C8B-B14F-4D97-AF65-F5344CB8AC3E}">
        <p14:creationId xmlns:p14="http://schemas.microsoft.com/office/powerpoint/2010/main" val="322624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37ED-7395-414F-BE19-228646CF53A6}"/>
              </a:ext>
            </a:extLst>
          </p:cNvPr>
          <p:cNvSpPr>
            <a:spLocks noGrp="1"/>
          </p:cNvSpPr>
          <p:nvPr>
            <p:ph type="title"/>
          </p:nvPr>
        </p:nvSpPr>
        <p:spPr>
          <a:xfrm>
            <a:off x="152399" y="1614488"/>
            <a:ext cx="8805333" cy="1204912"/>
          </a:xfrm>
        </p:spPr>
        <p:txBody>
          <a:bodyPr/>
          <a:lstStyle/>
          <a:p>
            <a:r>
              <a:rPr lang="en-GB" sz="4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Community Housing Advice Partnership (CHAP)</a:t>
            </a:r>
            <a:r>
              <a:rPr lang="en-GB" sz="4000" b="0" i="0" dirty="0">
                <a:solidFill>
                  <a:schemeClr val="tx1">
                    <a:lumMod val="75000"/>
                    <a:lumOff val="25000"/>
                  </a:schemeClr>
                </a:solidFill>
                <a:effectLst/>
                <a:latin typeface="Arial" panose="020B0604020202020204" pitchFamily="34" charset="0"/>
                <a:cs typeface="Arial" panose="020B0604020202020204" pitchFamily="34" charset="0"/>
              </a:rPr>
              <a:t>​</a:t>
            </a:r>
            <a:endParaRPr lang="en-GB"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F84283-C412-4252-A39F-1822004E2A76}"/>
              </a:ext>
            </a:extLst>
          </p:cNvPr>
          <p:cNvSpPr>
            <a:spLocks noGrp="1"/>
          </p:cNvSpPr>
          <p:nvPr>
            <p:ph idx="1"/>
          </p:nvPr>
        </p:nvSpPr>
        <p:spPr>
          <a:xfrm>
            <a:off x="457199" y="3189514"/>
            <a:ext cx="8338457" cy="3114766"/>
          </a:xfrm>
        </p:spPr>
        <p:txBody>
          <a:bodyPr/>
          <a:lstStyle/>
          <a:p>
            <a:pPr algn="l" rtl="0" fontAlgn="base">
              <a:buFont typeface="Arial" panose="020B0604020202020204" pitchFamily="34" charset="0"/>
              <a:buChar char="•"/>
            </a:pP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CHAP ensures that good quality housing advice is accessible in local communities throughout Northern Ireland</a:t>
            </a:r>
            <a:r>
              <a:rPr lang="en-US" sz="30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3000" dirty="0">
                <a:solidFill>
                  <a:schemeClr val="tx1">
                    <a:lumMod val="75000"/>
                    <a:lumOff val="25000"/>
                  </a:schemeClr>
                </a:solidFill>
                <a:latin typeface="Arial" panose="020B0604020202020204" pitchFamily="34" charset="0"/>
                <a:cs typeface="Arial" panose="020B0604020202020204" pitchFamily="34" charset="0"/>
              </a:rPr>
              <a:t>Over 30</a:t>
            </a: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 generalist advice agencies are currently involved in the partnership</a:t>
            </a:r>
            <a:r>
              <a:rPr lang="en-US" sz="3000" b="0" i="0" dirty="0">
                <a:solidFill>
                  <a:schemeClr val="tx1">
                    <a:lumMod val="75000"/>
                    <a:lumOff val="25000"/>
                  </a:schemeClr>
                </a:solidFill>
                <a:effectLst/>
                <a:latin typeface="Arial" panose="020B0604020202020204" pitchFamily="34" charset="0"/>
                <a:cs typeface="Arial" panose="020B0604020202020204" pitchFamily="34" charset="0"/>
              </a:rPr>
              <a:t>​ across NI</a:t>
            </a:r>
          </a:p>
          <a:p>
            <a:endParaRPr lang="en-GB" dirty="0"/>
          </a:p>
        </p:txBody>
      </p:sp>
    </p:spTree>
    <p:extLst>
      <p:ext uri="{BB962C8B-B14F-4D97-AF65-F5344CB8AC3E}">
        <p14:creationId xmlns:p14="http://schemas.microsoft.com/office/powerpoint/2010/main" val="210826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806F-254C-4FE1-BB4D-1F05034FE9E4}"/>
              </a:ext>
            </a:extLst>
          </p:cNvPr>
          <p:cNvSpPr>
            <a:spLocks noGrp="1"/>
          </p:cNvSpPr>
          <p:nvPr>
            <p:ph type="title"/>
          </p:nvPr>
        </p:nvSpPr>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Housing Advice in Prisons</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65A1C1E-0CDD-4139-999A-F307ED1AA6F1}"/>
              </a:ext>
            </a:extLst>
          </p:cNvPr>
          <p:cNvSpPr>
            <a:spLocks noGrp="1"/>
          </p:cNvSpPr>
          <p:nvPr>
            <p:ph idx="1"/>
          </p:nvPr>
        </p:nvSpPr>
        <p:spPr>
          <a:xfrm>
            <a:off x="118533" y="2607733"/>
            <a:ext cx="8568267" cy="3462867"/>
          </a:xfrm>
        </p:spPr>
        <p:txBody>
          <a:bodyPr/>
          <a:lstStyle/>
          <a:p>
            <a:pPr algn="l" rtl="0" fontAlgn="base">
              <a:buFont typeface="Arial" panose="020B0604020202020204" pitchFamily="34" charset="0"/>
              <a:buChar char="•"/>
            </a:pP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Specialist housing advice project across all 3 prisons including a Peer advice project</a:t>
            </a:r>
          </a:p>
          <a:p>
            <a:pPr algn="l" rtl="0" fontAlgn="base">
              <a:buFont typeface="Arial" panose="020B0604020202020204" pitchFamily="34" charset="0"/>
              <a:buChar char="•"/>
            </a:pPr>
            <a:r>
              <a:rPr lang="en-US" sz="3000" dirty="0">
                <a:solidFill>
                  <a:schemeClr val="tx1">
                    <a:lumMod val="75000"/>
                    <a:lumOff val="25000"/>
                  </a:schemeClr>
                </a:solidFill>
                <a:latin typeface="Arial" panose="020B0604020202020204" pitchFamily="34" charset="0"/>
                <a:cs typeface="Arial" panose="020B0604020202020204" pitchFamily="34" charset="0"/>
              </a:rPr>
              <a:t>Representation in Maghaberry, </a:t>
            </a:r>
            <a:r>
              <a:rPr lang="en-US" sz="3000" dirty="0" err="1">
                <a:solidFill>
                  <a:schemeClr val="tx1">
                    <a:lumMod val="75000"/>
                    <a:lumOff val="25000"/>
                  </a:schemeClr>
                </a:solidFill>
                <a:latin typeface="Arial" panose="020B0604020202020204" pitchFamily="34" charset="0"/>
                <a:cs typeface="Arial" panose="020B0604020202020204" pitchFamily="34" charset="0"/>
              </a:rPr>
              <a:t>Magilligan</a:t>
            </a:r>
            <a:r>
              <a:rPr lang="en-US" sz="3000" dirty="0">
                <a:solidFill>
                  <a:schemeClr val="tx1">
                    <a:lumMod val="75000"/>
                    <a:lumOff val="25000"/>
                  </a:schemeClr>
                </a:solidFill>
                <a:latin typeface="Arial" panose="020B0604020202020204" pitchFamily="34" charset="0"/>
                <a:cs typeface="Arial" panose="020B0604020202020204" pitchFamily="34" charset="0"/>
              </a:rPr>
              <a:t> &amp; Hydebank Wood</a:t>
            </a:r>
          </a:p>
          <a:p>
            <a:pPr algn="l" rtl="0" fontAlgn="base">
              <a:buFont typeface="Arial" panose="020B0604020202020204" pitchFamily="34" charset="0"/>
              <a:buChar char="•"/>
            </a:pPr>
            <a:r>
              <a:rPr lang="en-US" sz="3000" dirty="0">
                <a:solidFill>
                  <a:schemeClr val="tx1">
                    <a:lumMod val="75000"/>
                    <a:lumOff val="25000"/>
                  </a:schemeClr>
                </a:solidFill>
                <a:latin typeface="Arial" panose="020B0604020202020204" pitchFamily="34" charset="0"/>
                <a:cs typeface="Arial" panose="020B0604020202020204" pitchFamily="34" charset="0"/>
              </a:rPr>
              <a:t>We advise people on housing issues including releasing/accessing housing at the beginning/end of their stay in prison</a:t>
            </a:r>
            <a:endParaRPr lang="en-GB" dirty="0">
              <a:solidFill>
                <a:schemeClr val="tx1">
                  <a:lumMod val="75000"/>
                  <a:lumOff val="25000"/>
                </a:schemeClr>
              </a:solidFill>
            </a:endParaRPr>
          </a:p>
        </p:txBody>
      </p:sp>
    </p:spTree>
    <p:extLst>
      <p:ext uri="{BB962C8B-B14F-4D97-AF65-F5344CB8AC3E}">
        <p14:creationId xmlns:p14="http://schemas.microsoft.com/office/powerpoint/2010/main" val="81447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FCF7-B14B-4DFD-BC71-665A47C8CC3A}"/>
              </a:ext>
            </a:extLst>
          </p:cNvPr>
          <p:cNvSpPr>
            <a:spLocks noGrp="1"/>
          </p:cNvSpPr>
          <p:nvPr>
            <p:ph type="title"/>
          </p:nvPr>
        </p:nvSpPr>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Beyond the Gate</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7CF69A7-D4F4-475F-A673-4829A7710591}"/>
              </a:ext>
            </a:extLst>
          </p:cNvPr>
          <p:cNvSpPr>
            <a:spLocks noGrp="1"/>
          </p:cNvSpPr>
          <p:nvPr>
            <p:ph idx="1"/>
          </p:nvPr>
        </p:nvSpPr>
        <p:spPr>
          <a:xfrm>
            <a:off x="186267" y="2455863"/>
            <a:ext cx="8737600" cy="3614737"/>
          </a:xfrm>
        </p:spPr>
        <p:txBody>
          <a:bodyPr/>
          <a:lstStyle/>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Beyond the Gate aims to prevent homelessness amongst people leaving prison by ensuring that they have all the necessary support to aid their transition back into independent living</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The project is aimed at people who are likely to have difficulties sustaining a tenancy when they leave prison, without extra support </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Works with service users pre release, on release and post release</a:t>
            </a:r>
            <a:r>
              <a:rPr lang="en-US" sz="2800" b="0" i="0" dirty="0">
                <a:solidFill>
                  <a:srgbClr val="0C0C0C"/>
                </a:solidFill>
                <a:effectLst/>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389747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6DA5-DF0A-4755-8BB4-D769C66AF08E}"/>
              </a:ext>
            </a:extLst>
          </p:cNvPr>
          <p:cNvSpPr>
            <a:spLocks noGrp="1"/>
          </p:cNvSpPr>
          <p:nvPr>
            <p:ph type="title"/>
          </p:nvPr>
        </p:nvSpPr>
        <p:spPr>
          <a:xfrm>
            <a:off x="186267" y="1614488"/>
            <a:ext cx="8500533" cy="841375"/>
          </a:xfrm>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Housing Rights for Young People</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239A82-254A-4DEA-A932-2ED84E7DEE1E}"/>
              </a:ext>
            </a:extLst>
          </p:cNvPr>
          <p:cNvSpPr>
            <a:spLocks noGrp="1"/>
          </p:cNvSpPr>
          <p:nvPr>
            <p:ph idx="1"/>
          </p:nvPr>
        </p:nvSpPr>
        <p:spPr>
          <a:xfrm>
            <a:off x="186267" y="3156856"/>
            <a:ext cx="8788400" cy="2913743"/>
          </a:xfrm>
        </p:spPr>
        <p:txBody>
          <a:bodyPr/>
          <a:lstStyle/>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 specialist support service provided by Housing Rights to assist young people aged 18-29  who are in housing need</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 including housing debt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It offers young people advice, information, casework and advocacy</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en-US" sz="2800" b="0" i="0" dirty="0">
              <a:solidFill>
                <a:srgbClr val="0C0C0C"/>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1479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58" y="1023258"/>
            <a:ext cx="7723726" cy="1499704"/>
          </a:xfrm>
        </p:spPr>
        <p:txBody>
          <a:bodyPr/>
          <a:lstStyle/>
          <a:p>
            <a:r>
              <a:rPr lang="en-GB" sz="4400" dirty="0">
                <a:latin typeface="Arial" panose="020B0604020202020204" pitchFamily="34" charset="0"/>
                <a:cs typeface="Arial" panose="020B0604020202020204" pitchFamily="34" charset="0"/>
              </a:rPr>
              <a:t>YP - Casework and Advocacy </a:t>
            </a:r>
          </a:p>
        </p:txBody>
      </p:sp>
      <p:sp>
        <p:nvSpPr>
          <p:cNvPr id="3" name="Content Placeholder 2"/>
          <p:cNvSpPr>
            <a:spLocks noGrp="1"/>
          </p:cNvSpPr>
          <p:nvPr>
            <p:ph idx="1"/>
          </p:nvPr>
        </p:nvSpPr>
        <p:spPr>
          <a:xfrm>
            <a:off x="268224" y="2209800"/>
            <a:ext cx="8583167" cy="3476331"/>
          </a:xfrm>
        </p:spPr>
        <p:txBody>
          <a:bodyPr/>
          <a:lstStyle/>
          <a:p>
            <a:pPr marL="0" indent="0">
              <a:buNone/>
            </a:pPr>
            <a:r>
              <a:rPr lang="en-GB" sz="2800" dirty="0">
                <a:latin typeface="Arial" panose="020B0604020202020204" pitchFamily="34" charset="0"/>
                <a:cs typeface="Arial" panose="020B0604020202020204" pitchFamily="34" charset="0"/>
              </a:rPr>
              <a:t>How can we help access/ maintain accommodation?</a:t>
            </a:r>
          </a:p>
          <a:p>
            <a:pPr lvl="1">
              <a:buFont typeface="Arial" panose="020B0604020202020204" pitchFamily="34" charset="0"/>
              <a:buChar char="•"/>
            </a:pPr>
            <a:r>
              <a:rPr lang="en-GB" sz="2800" u="sng" dirty="0">
                <a:latin typeface="Arial" panose="020B0604020202020204" pitchFamily="34" charset="0"/>
                <a:cs typeface="Arial" panose="020B0604020202020204" pitchFamily="34" charset="0"/>
              </a:rPr>
              <a:t>Private rented sector:</a:t>
            </a:r>
          </a:p>
          <a:p>
            <a:pPr lvl="2">
              <a:buFont typeface="Arial" panose="020B0604020202020204" pitchFamily="34" charset="0"/>
              <a:buChar char="•"/>
            </a:pPr>
            <a:r>
              <a:rPr lang="en-GB" sz="2800" dirty="0">
                <a:latin typeface="Arial" panose="020B0604020202020204" pitchFamily="34" charset="0"/>
                <a:cs typeface="Arial" panose="020B0604020202020204" pitchFamily="34" charset="0"/>
              </a:rPr>
              <a:t>Deposits</a:t>
            </a:r>
          </a:p>
          <a:p>
            <a:pPr lvl="2">
              <a:buFont typeface="Arial" panose="020B0604020202020204" pitchFamily="34" charset="0"/>
              <a:buChar char="•"/>
            </a:pPr>
            <a:r>
              <a:rPr lang="en-GB" sz="2800" dirty="0">
                <a:latin typeface="Arial" panose="020B0604020202020204" pitchFamily="34" charset="0"/>
                <a:cs typeface="Arial" panose="020B0604020202020204" pitchFamily="34" charset="0"/>
              </a:rPr>
              <a:t>HMOs</a:t>
            </a:r>
          </a:p>
          <a:p>
            <a:pPr lvl="2">
              <a:buFont typeface="Arial" panose="020B0604020202020204" pitchFamily="34" charset="0"/>
              <a:buChar char="•"/>
            </a:pPr>
            <a:r>
              <a:rPr lang="en-GB" sz="2800" dirty="0">
                <a:latin typeface="Arial" panose="020B0604020202020204" pitchFamily="34" charset="0"/>
                <a:cs typeface="Arial" panose="020B0604020202020204" pitchFamily="34" charset="0"/>
              </a:rPr>
              <a:t>Rights as a tenant</a:t>
            </a:r>
          </a:p>
          <a:p>
            <a:pPr lvl="1">
              <a:buFont typeface="Arial" panose="020B0604020202020204" pitchFamily="34" charset="0"/>
              <a:buChar char="•"/>
            </a:pPr>
            <a:r>
              <a:rPr lang="en-GB" sz="2800" u="sng" dirty="0">
                <a:latin typeface="Arial" panose="020B0604020202020204" pitchFamily="34" charset="0"/>
                <a:cs typeface="Arial" panose="020B0604020202020204" pitchFamily="34" charset="0"/>
              </a:rPr>
              <a:t>Homelessness</a:t>
            </a:r>
            <a:r>
              <a:rPr lang="en-GB" sz="2800" dirty="0">
                <a:latin typeface="Arial" panose="020B0604020202020204" pitchFamily="34" charset="0"/>
                <a:cs typeface="Arial" panose="020B0604020202020204" pitchFamily="34" charset="0"/>
              </a:rPr>
              <a:t>:</a:t>
            </a:r>
          </a:p>
          <a:p>
            <a:pPr lvl="2">
              <a:buFont typeface="Arial" panose="020B0604020202020204" pitchFamily="34" charset="0"/>
              <a:buChar char="•"/>
            </a:pPr>
            <a:r>
              <a:rPr lang="en-GB" sz="2800" dirty="0">
                <a:latin typeface="Arial" panose="020B0604020202020204" pitchFamily="34" charset="0"/>
                <a:cs typeface="Arial" panose="020B0604020202020204" pitchFamily="34" charset="0"/>
              </a:rPr>
              <a:t>Temporary accommodation</a:t>
            </a:r>
          </a:p>
          <a:p>
            <a:pPr lvl="2">
              <a:buFont typeface="Arial" panose="020B0604020202020204" pitchFamily="34" charset="0"/>
              <a:buChar char="•"/>
            </a:pPr>
            <a:r>
              <a:rPr lang="en-GB" sz="2800" dirty="0">
                <a:latin typeface="Arial" panose="020B0604020202020204" pitchFamily="34" charset="0"/>
                <a:cs typeface="Arial" panose="020B0604020202020204" pitchFamily="34" charset="0"/>
              </a:rPr>
              <a:t>Presenting as homeless</a:t>
            </a:r>
          </a:p>
          <a:p>
            <a:pPr lvl="2">
              <a:buFont typeface="Arial" panose="020B0604020202020204" pitchFamily="34" charset="0"/>
              <a:buChar char="•"/>
            </a:pPr>
            <a:endParaRPr lang="en-GB" sz="1500" dirty="0"/>
          </a:p>
        </p:txBody>
      </p:sp>
    </p:spTree>
    <p:extLst>
      <p:ext uri="{BB962C8B-B14F-4D97-AF65-F5344CB8AC3E}">
        <p14:creationId xmlns:p14="http://schemas.microsoft.com/office/powerpoint/2010/main" val="338830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FE52-F6A0-4F74-BE7D-21FD95905E9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Who are Housing Rights?</a:t>
            </a:r>
          </a:p>
        </p:txBody>
      </p:sp>
      <p:sp>
        <p:nvSpPr>
          <p:cNvPr id="3" name="Content Placeholder 2">
            <a:extLst>
              <a:ext uri="{FF2B5EF4-FFF2-40B4-BE49-F238E27FC236}">
                <a16:creationId xmlns:a16="http://schemas.microsoft.com/office/drawing/2014/main" id="{B6268334-1F8F-43C2-9C81-67E36C7E1696}"/>
              </a:ext>
            </a:extLst>
          </p:cNvPr>
          <p:cNvSpPr>
            <a:spLocks noGrp="1"/>
          </p:cNvSpPr>
          <p:nvPr>
            <p:ph idx="1"/>
          </p:nvPr>
        </p:nvSpPr>
        <p:spPr>
          <a:xfrm>
            <a:off x="457200" y="2491423"/>
            <a:ext cx="8229600" cy="3251200"/>
          </a:xfrm>
        </p:spPr>
        <p:txBody>
          <a:bodyPr/>
          <a:lstStyle/>
          <a:p>
            <a:r>
              <a:rPr lang="en-GB" b="0" i="0" u="none" strike="noStrike" dirty="0">
                <a:solidFill>
                  <a:schemeClr val="tx1">
                    <a:lumMod val="75000"/>
                    <a:lumOff val="25000"/>
                  </a:schemeClr>
                </a:solidFill>
                <a:effectLst/>
                <a:latin typeface="Arial" panose="020B0604020202020204" pitchFamily="34" charset="0"/>
              </a:rPr>
              <a:t>Housing Rights is the leading provider of specialist independent housing advice, advocacy, mediation, training and information in Northern Ireland. </a:t>
            </a:r>
          </a:p>
          <a:p>
            <a:r>
              <a:rPr lang="en-GB" b="0" i="0" u="none" strike="noStrike" dirty="0">
                <a:solidFill>
                  <a:schemeClr val="tx1">
                    <a:lumMod val="75000"/>
                    <a:lumOff val="25000"/>
                  </a:schemeClr>
                </a:solidFill>
                <a:effectLst/>
                <a:latin typeface="Arial" panose="020B0604020202020204" pitchFamily="34" charset="0"/>
              </a:rPr>
              <a:t>We also tackle the root causes of housing problems by influencing government for new laws, policies and solution </a:t>
            </a:r>
            <a:r>
              <a:rPr lang="en-GB" b="0" i="0" dirty="0">
                <a:solidFill>
                  <a:schemeClr val="tx1">
                    <a:lumMod val="75000"/>
                    <a:lumOff val="25000"/>
                  </a:schemeClr>
                </a:solidFill>
                <a:effectLst/>
                <a:latin typeface="Arial" panose="020B0604020202020204" pitchFamily="34" charset="0"/>
              </a:rPr>
              <a:t>​</a:t>
            </a:r>
            <a:endParaRPr lang="en-GB" dirty="0">
              <a:solidFill>
                <a:schemeClr val="tx1">
                  <a:lumMod val="75000"/>
                  <a:lumOff val="25000"/>
                </a:schemeClr>
              </a:solidFill>
            </a:endParaRPr>
          </a:p>
        </p:txBody>
      </p:sp>
    </p:spTree>
    <p:extLst>
      <p:ext uri="{BB962C8B-B14F-4D97-AF65-F5344CB8AC3E}">
        <p14:creationId xmlns:p14="http://schemas.microsoft.com/office/powerpoint/2010/main" val="314475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E2B2-AB40-1F11-7A8C-83203757C0E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YP – Casework &amp; Advocacy</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EBC6DF-A917-7151-5EE1-FFAEAFAC8937}"/>
              </a:ext>
            </a:extLst>
          </p:cNvPr>
          <p:cNvSpPr>
            <a:spLocks noGrp="1"/>
          </p:cNvSpPr>
          <p:nvPr>
            <p:ph sz="half" idx="1"/>
          </p:nvPr>
        </p:nvSpPr>
        <p:spPr>
          <a:xfrm>
            <a:off x="457200" y="2764971"/>
            <a:ext cx="4038600" cy="3361192"/>
          </a:xfrm>
        </p:spPr>
        <p:txBody>
          <a:bodyPr/>
          <a:lstStyle/>
          <a:p>
            <a:r>
              <a:rPr lang="en-US" dirty="0">
                <a:latin typeface="Arial" panose="020B0604020202020204" pitchFamily="34" charset="0"/>
                <a:cs typeface="Arial" panose="020B0604020202020204" pitchFamily="34" charset="0"/>
              </a:rPr>
              <a:t>Social Tenancies</a:t>
            </a:r>
          </a:p>
          <a:p>
            <a:pPr lvl="1"/>
            <a:r>
              <a:rPr lang="en-GB" dirty="0">
                <a:latin typeface="Arial" panose="020B0604020202020204" pitchFamily="34" charset="0"/>
                <a:cs typeface="Arial" panose="020B0604020202020204" pitchFamily="34" charset="0"/>
              </a:rPr>
              <a:t>Eviction</a:t>
            </a:r>
          </a:p>
          <a:p>
            <a:pPr lvl="1"/>
            <a:r>
              <a:rPr lang="en-GB" dirty="0">
                <a:latin typeface="Arial" panose="020B0604020202020204" pitchFamily="34" charset="0"/>
                <a:cs typeface="Arial" panose="020B0604020202020204" pitchFamily="34" charset="0"/>
              </a:rPr>
              <a:t>Repairs</a:t>
            </a:r>
          </a:p>
          <a:p>
            <a:pPr lvl="1"/>
            <a:r>
              <a:rPr lang="en-GB" dirty="0">
                <a:latin typeface="Arial" panose="020B0604020202020204" pitchFamily="34" charset="0"/>
                <a:cs typeface="Arial" panose="020B0604020202020204" pitchFamily="34" charset="0"/>
              </a:rPr>
              <a:t>Transfers</a:t>
            </a:r>
          </a:p>
          <a:p>
            <a:pPr lvl="1"/>
            <a:r>
              <a:rPr lang="en-GB" dirty="0">
                <a:latin typeface="Arial" panose="020B0604020202020204" pitchFamily="34" charset="0"/>
                <a:cs typeface="Arial" panose="020B0604020202020204" pitchFamily="34" charset="0"/>
              </a:rPr>
              <a:t>Succession</a:t>
            </a:r>
          </a:p>
          <a:p>
            <a:pPr lvl="1"/>
            <a:r>
              <a:rPr lang="en-GB" dirty="0">
                <a:latin typeface="Arial" panose="020B0604020202020204" pitchFamily="34" charset="0"/>
                <a:cs typeface="Arial" panose="020B0604020202020204" pitchFamily="34" charset="0"/>
              </a:rPr>
              <a:t>Housing Selection Scheme</a:t>
            </a:r>
          </a:p>
          <a:p>
            <a:pPr lvl="1"/>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4C60F63-7645-7A7F-B76F-D789EB91B7CB}"/>
              </a:ext>
            </a:extLst>
          </p:cNvPr>
          <p:cNvSpPr>
            <a:spLocks noGrp="1"/>
          </p:cNvSpPr>
          <p:nvPr>
            <p:ph sz="half" idx="2"/>
          </p:nvPr>
        </p:nvSpPr>
        <p:spPr>
          <a:xfrm>
            <a:off x="4648200" y="2764971"/>
            <a:ext cx="4038600" cy="3361192"/>
          </a:xfrm>
        </p:spPr>
        <p:txBody>
          <a:bodyPr/>
          <a:lstStyle/>
          <a:p>
            <a:r>
              <a:rPr lang="en-US" dirty="0">
                <a:latin typeface="Arial" panose="020B0604020202020204" pitchFamily="34" charset="0"/>
                <a:cs typeface="Arial" panose="020B0604020202020204" pitchFamily="34" charset="0"/>
              </a:rPr>
              <a:t>Financial Capability</a:t>
            </a:r>
          </a:p>
          <a:p>
            <a:pPr lvl="1"/>
            <a:r>
              <a:rPr lang="en-GB" dirty="0">
                <a:latin typeface="Arial" panose="020B0604020202020204" pitchFamily="34" charset="0"/>
                <a:cs typeface="Arial" panose="020B0604020202020204" pitchFamily="34" charset="0"/>
              </a:rPr>
              <a:t>Benefits for Housing Costs</a:t>
            </a:r>
          </a:p>
          <a:p>
            <a:pPr lvl="1"/>
            <a:r>
              <a:rPr lang="en-GB" dirty="0">
                <a:latin typeface="Arial" panose="020B0604020202020204" pitchFamily="34" charset="0"/>
                <a:cs typeface="Arial" panose="020B0604020202020204" pitchFamily="34" charset="0"/>
              </a:rPr>
              <a:t>Housing Debt</a:t>
            </a:r>
          </a:p>
        </p:txBody>
      </p:sp>
    </p:spTree>
    <p:extLst>
      <p:ext uri="{BB962C8B-B14F-4D97-AF65-F5344CB8AC3E}">
        <p14:creationId xmlns:p14="http://schemas.microsoft.com/office/powerpoint/2010/main" val="230610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a:latin typeface="Arial" panose="020B0604020202020204" pitchFamily="34" charset="0"/>
                <a:cs typeface="Arial" panose="020B0604020202020204" pitchFamily="34" charset="0"/>
              </a:rPr>
              <a:t>Accessing </a:t>
            </a:r>
            <a:r>
              <a:rPr lang="en-GB" sz="4400" dirty="0">
                <a:latin typeface="Arial" panose="020B0604020202020204" pitchFamily="34" charset="0"/>
                <a:cs typeface="Arial" panose="020B0604020202020204" pitchFamily="34" charset="0"/>
              </a:rPr>
              <a:t>the YP service</a:t>
            </a:r>
          </a:p>
        </p:txBody>
      </p:sp>
      <p:sp>
        <p:nvSpPr>
          <p:cNvPr id="3" name="Content Placeholder 2"/>
          <p:cNvSpPr>
            <a:spLocks noGrp="1"/>
          </p:cNvSpPr>
          <p:nvPr>
            <p:ph idx="1"/>
          </p:nvPr>
        </p:nvSpPr>
        <p:spPr>
          <a:xfrm>
            <a:off x="457200" y="2455865"/>
            <a:ext cx="8229600" cy="2954336"/>
          </a:xfrm>
        </p:spPr>
        <p:txBody>
          <a:bodyPr/>
          <a:lstStyle/>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Helpline: 028 9024 5640 between 9:30 and 16:30 each weekday.</a:t>
            </a:r>
          </a:p>
          <a:p>
            <a:r>
              <a:rPr lang="en-GB" sz="2800" dirty="0">
                <a:latin typeface="Arial" panose="020B0604020202020204" pitchFamily="34" charset="0"/>
                <a:cs typeface="Arial" panose="020B0604020202020204" pitchFamily="34" charset="0"/>
              </a:rPr>
              <a:t>Email:  </a:t>
            </a:r>
            <a:r>
              <a:rPr lang="en-GB" sz="2800" dirty="0">
                <a:latin typeface="Arial" panose="020B0604020202020204" pitchFamily="34" charset="0"/>
                <a:cs typeface="Arial" panose="020B0604020202020204" pitchFamily="34" charset="0"/>
                <a:hlinkClick r:id="rId2"/>
              </a:rPr>
              <a:t>advice@housingrights.org.uk</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Live chat: www.housingrights.org.uk</a:t>
            </a:r>
          </a:p>
          <a:p>
            <a:pPr marL="0" indent="0">
              <a:buNone/>
            </a:pPr>
            <a:r>
              <a:rPr lang="en-GB" sz="2800" dirty="0">
                <a:latin typeface="Arial" panose="020B0604020202020204" pitchFamily="34" charset="0"/>
                <a:cs typeface="Arial" panose="020B0604020202020204" pitchFamily="34" charset="0"/>
              </a:rPr>
              <a:t>or</a:t>
            </a:r>
          </a:p>
          <a:p>
            <a:r>
              <a:rPr lang="en-GB" sz="2800" dirty="0">
                <a:latin typeface="Arial" panose="020B0604020202020204" pitchFamily="34" charset="0"/>
                <a:cs typeface="Arial" panose="020B0604020202020204" pitchFamily="34" charset="0"/>
              </a:rPr>
              <a:t>3</a:t>
            </a:r>
            <a:r>
              <a:rPr lang="en-GB" sz="2800" baseline="30000" dirty="0">
                <a:latin typeface="Arial" panose="020B0604020202020204" pitchFamily="34" charset="0"/>
                <a:cs typeface="Arial" panose="020B0604020202020204" pitchFamily="34" charset="0"/>
              </a:rPr>
              <a:t>rd</a:t>
            </a:r>
            <a:r>
              <a:rPr lang="en-GB" sz="2800" dirty="0">
                <a:latin typeface="Arial" panose="020B0604020202020204" pitchFamily="34" charset="0"/>
                <a:cs typeface="Arial" panose="020B0604020202020204" pitchFamily="34" charset="0"/>
              </a:rPr>
              <a:t> Party Referral Forms available for agencies</a:t>
            </a:r>
          </a:p>
        </p:txBody>
      </p:sp>
    </p:spTree>
    <p:extLst>
      <p:ext uri="{BB962C8B-B14F-4D97-AF65-F5344CB8AC3E}">
        <p14:creationId xmlns:p14="http://schemas.microsoft.com/office/powerpoint/2010/main" val="374984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24C7-0C3A-4C12-AB1D-53F479B4DDD1}"/>
              </a:ext>
            </a:extLst>
          </p:cNvPr>
          <p:cNvSpPr>
            <a:spLocks noGrp="1"/>
          </p:cNvSpPr>
          <p:nvPr>
            <p:ph type="title"/>
          </p:nvPr>
        </p:nvSpPr>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Renter's Voice</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337643-015B-45F8-990D-50B1257999BC}"/>
              </a:ext>
            </a:extLst>
          </p:cNvPr>
          <p:cNvSpPr>
            <a:spLocks noGrp="1"/>
          </p:cNvSpPr>
          <p:nvPr>
            <p:ph idx="1"/>
          </p:nvPr>
        </p:nvSpPr>
        <p:spPr>
          <a:xfrm>
            <a:off x="186267" y="2455863"/>
            <a:ext cx="8500533" cy="3614737"/>
          </a:xfrm>
        </p:spPr>
        <p:txBody>
          <a:bodyPr/>
          <a:lstStyle/>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Renters’ Voice is a project for people who rent privately to share their experiences of renting;  </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Work with fellow renters to come up with ways to make renting better</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 &amp; h</a:t>
            </a: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ave a voice that is heard by landlords, politicians and government</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Different ways to get involved, attending meetings, planning ways to speak up as a group, or just asking to be consulted about issues that affect you. </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marL="0" indent="0" algn="l" rtl="0" fontAlgn="base">
              <a:buNone/>
            </a:pPr>
            <a:endParaRPr lang="en-US" sz="2800" b="0" i="0" dirty="0">
              <a:solidFill>
                <a:srgbClr val="0C0C0C"/>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7651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5718-153F-4D6C-9459-CA61340A3FEA}"/>
              </a:ext>
            </a:extLst>
          </p:cNvPr>
          <p:cNvSpPr>
            <a:spLocks noGrp="1"/>
          </p:cNvSpPr>
          <p:nvPr>
            <p:ph type="title"/>
          </p:nvPr>
        </p:nvSpPr>
        <p:spPr/>
        <p:txBody>
          <a:bodyPr/>
          <a:lstStyle/>
          <a:p>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Policy and Research</a:t>
            </a:r>
            <a:r>
              <a:rPr lang="en-US" b="0" i="0" dirty="0">
                <a:solidFill>
                  <a:srgbClr val="000000"/>
                </a:solidFill>
                <a:effectLst/>
                <a:latin typeface="Calibri" panose="020F0502020204030204" pitchFamily="34" charset="0"/>
              </a:rPr>
              <a:t>​</a:t>
            </a:r>
            <a:endParaRPr lang="en-GB" dirty="0"/>
          </a:p>
        </p:txBody>
      </p:sp>
      <p:sp>
        <p:nvSpPr>
          <p:cNvPr id="3" name="Content Placeholder 2">
            <a:extLst>
              <a:ext uri="{FF2B5EF4-FFF2-40B4-BE49-F238E27FC236}">
                <a16:creationId xmlns:a16="http://schemas.microsoft.com/office/drawing/2014/main" id="{35972C8A-52C7-4DD6-92A4-D93F15C11784}"/>
              </a:ext>
            </a:extLst>
          </p:cNvPr>
          <p:cNvSpPr>
            <a:spLocks noGrp="1"/>
          </p:cNvSpPr>
          <p:nvPr>
            <p:ph idx="1"/>
          </p:nvPr>
        </p:nvSpPr>
        <p:spPr/>
        <p:txBody>
          <a:bodyPr/>
          <a:lstStyle/>
          <a:p>
            <a:pPr lvl="0"/>
            <a:r>
              <a:rPr lang="en-GB" dirty="0">
                <a:solidFill>
                  <a:schemeClr val="tx1">
                    <a:lumMod val="75000"/>
                    <a:lumOff val="25000"/>
                  </a:schemeClr>
                </a:solidFill>
                <a:latin typeface="Arial" panose="020B0604020202020204" pitchFamily="34" charset="0"/>
                <a:cs typeface="Arial" panose="020B0604020202020204" pitchFamily="34" charset="0"/>
              </a:rPr>
              <a:t>Utilising evidence gathered from our work with clients to bring about improvements in housing related legislation, policy and practice for people in NI. </a:t>
            </a:r>
          </a:p>
          <a:p>
            <a:endParaRPr lang="en-GB" dirty="0"/>
          </a:p>
        </p:txBody>
      </p:sp>
    </p:spTree>
    <p:extLst>
      <p:ext uri="{BB962C8B-B14F-4D97-AF65-F5344CB8AC3E}">
        <p14:creationId xmlns:p14="http://schemas.microsoft.com/office/powerpoint/2010/main" val="125743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717F-3966-45BB-AF50-BFC3B6B2743B}"/>
              </a:ext>
            </a:extLst>
          </p:cNvPr>
          <p:cNvSpPr>
            <a:spLocks noGrp="1"/>
          </p:cNvSpPr>
          <p:nvPr>
            <p:ph type="title"/>
          </p:nvPr>
        </p:nvSpPr>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Legal Information Services</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FF5163-65DC-433A-9B68-B4792E2BC046}"/>
              </a:ext>
            </a:extLst>
          </p:cNvPr>
          <p:cNvSpPr>
            <a:spLocks noGrp="1"/>
          </p:cNvSpPr>
          <p:nvPr>
            <p:ph idx="1"/>
          </p:nvPr>
        </p:nvSpPr>
        <p:spPr>
          <a:xfrm>
            <a:off x="203199" y="2590800"/>
            <a:ext cx="9223830" cy="3479800"/>
          </a:xfrm>
        </p:spPr>
        <p:txBody>
          <a:bodyPr/>
          <a:lstStyle/>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provide specialist legal information to the public, frontline advice agencies, statutory bodies and private organisations</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produce a range of publications aimed at helping others provide quality advice</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They can be found at:</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sz="3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www.housingrights.org.uk</a:t>
            </a:r>
            <a:r>
              <a:rPr lang="en-US" b="0" i="0" dirty="0">
                <a:solidFill>
                  <a:srgbClr val="0C0C0C"/>
                </a:solidFill>
                <a:effectLst/>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54497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366D-FFB7-430F-B642-F65B4F7D1926}"/>
              </a:ext>
            </a:extLst>
          </p:cNvPr>
          <p:cNvSpPr>
            <a:spLocks noGrp="1"/>
          </p:cNvSpPr>
          <p:nvPr>
            <p:ph type="title"/>
          </p:nvPr>
        </p:nvSpPr>
        <p:spPr/>
        <p:txBody>
          <a:bodyPr/>
          <a:lstStyle/>
          <a:p>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Training </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5B508A-661D-42DD-B79E-42CF73B1FBB9}"/>
              </a:ext>
            </a:extLst>
          </p:cNvPr>
          <p:cNvSpPr>
            <a:spLocks noGrp="1"/>
          </p:cNvSpPr>
          <p:nvPr>
            <p:ph idx="1"/>
          </p:nvPr>
        </p:nvSpPr>
        <p:spPr>
          <a:xfrm>
            <a:off x="203200" y="2726267"/>
            <a:ext cx="8737600" cy="3344333"/>
          </a:xfrm>
        </p:spPr>
        <p:txBody>
          <a:bodyPr/>
          <a:lstStyle/>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have been delivering training for over 20 years</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Our courses are focused on housing legislation and case law and how it can be applied in practice</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Many of our courses are accredited</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To find out more about our training courses check out:</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 </a:t>
            </a:r>
            <a:r>
              <a:rPr lang="en-US" sz="2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www.housingrights.org.uk/training-events</a:t>
            </a:r>
            <a:r>
              <a:rPr lang="en-US" sz="2800" b="0" i="0" dirty="0">
                <a:solidFill>
                  <a:schemeClr val="tx1">
                    <a:lumMod val="75000"/>
                    <a:lumOff val="25000"/>
                  </a:schemeClr>
                </a:solidFill>
                <a:effectLst/>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94256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366D-FFB7-430F-B642-F65B4F7D1926}"/>
              </a:ext>
            </a:extLst>
          </p:cNvPr>
          <p:cNvSpPr>
            <a:spLocks noGrp="1"/>
          </p:cNvSpPr>
          <p:nvPr>
            <p:ph type="title"/>
          </p:nvPr>
        </p:nvSpPr>
        <p:spPr>
          <a:xfrm>
            <a:off x="457200" y="1077686"/>
            <a:ext cx="8229600" cy="1378177"/>
          </a:xfrm>
        </p:spPr>
        <p:txBody>
          <a:bodyPr/>
          <a:lstStyle/>
          <a:p>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Training topics</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5B508A-661D-42DD-B79E-42CF73B1FBB9}"/>
              </a:ext>
            </a:extLst>
          </p:cNvPr>
          <p:cNvSpPr>
            <a:spLocks noGrp="1"/>
          </p:cNvSpPr>
          <p:nvPr>
            <p:ph idx="1"/>
          </p:nvPr>
        </p:nvSpPr>
        <p:spPr>
          <a:xfrm>
            <a:off x="203200" y="2264229"/>
            <a:ext cx="8737600" cy="3806371"/>
          </a:xfrm>
        </p:spPr>
        <p:txBody>
          <a:bodyPr/>
          <a:lstStyle/>
          <a:p>
            <a:pPr marL="0" indent="0" algn="l" rtl="0" fontAlgn="base">
              <a:buNone/>
            </a:pPr>
            <a:r>
              <a:rPr lang="en-US" sz="2800" dirty="0">
                <a:solidFill>
                  <a:srgbClr val="0C0C0C"/>
                </a:solidFill>
                <a:latin typeface="Arial" panose="020B0604020202020204" pitchFamily="34" charset="0"/>
                <a:cs typeface="Arial" panose="020B0604020202020204" pitchFamily="34" charset="0"/>
              </a:rPr>
              <a:t>S</a:t>
            </a:r>
            <a:r>
              <a:rPr lang="en-US" sz="2800" b="0" i="0" u="none" strike="noStrike" dirty="0">
                <a:solidFill>
                  <a:srgbClr val="0C0C0C"/>
                </a:solidFill>
                <a:effectLst/>
                <a:latin typeface="Arial" panose="020B0604020202020204" pitchFamily="34" charset="0"/>
                <a:cs typeface="Arial" panose="020B0604020202020204" pitchFamily="34" charset="0"/>
              </a:rPr>
              <a:t>uch as</a:t>
            </a:r>
          </a:p>
          <a:p>
            <a:r>
              <a:rPr lang="en-US" sz="2800" dirty="0">
                <a:solidFill>
                  <a:schemeClr val="tx1">
                    <a:lumMod val="75000"/>
                    <a:lumOff val="25000"/>
                  </a:schemeClr>
                </a:solidFill>
                <a:latin typeface="Arial" panose="020B0604020202020204" pitchFamily="34" charset="0"/>
                <a:cs typeface="Arial" panose="020B0604020202020204" pitchFamily="34" charset="0"/>
              </a:rPr>
              <a:t>Antisocial Behaviour</a:t>
            </a:r>
          </a:p>
          <a:p>
            <a:r>
              <a:rPr lang="en-US" sz="2800" dirty="0">
                <a:solidFill>
                  <a:schemeClr val="tx1">
                    <a:lumMod val="75000"/>
                    <a:lumOff val="25000"/>
                  </a:schemeClr>
                </a:solidFill>
                <a:latin typeface="Arial" panose="020B0604020202020204" pitchFamily="34" charset="0"/>
                <a:cs typeface="Arial" panose="020B0604020202020204" pitchFamily="34" charset="0"/>
              </a:rPr>
              <a:t>Mental Health and Housing</a:t>
            </a:r>
          </a:p>
          <a:p>
            <a:r>
              <a:rPr lang="en-US" sz="2800" dirty="0">
                <a:solidFill>
                  <a:schemeClr val="tx1">
                    <a:lumMod val="75000"/>
                    <a:lumOff val="25000"/>
                  </a:schemeClr>
                </a:solidFill>
                <a:latin typeface="Arial" panose="020B0604020202020204" pitchFamily="34" charset="0"/>
                <a:cs typeface="Arial" panose="020B0604020202020204" pitchFamily="34" charset="0"/>
              </a:rPr>
              <a:t>Dealing with Housing Debt and Arrears</a:t>
            </a:r>
          </a:p>
          <a:p>
            <a:pPr algn="l" rtl="0" fontAlgn="base">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Housing and UC</a:t>
            </a:r>
          </a:p>
          <a:p>
            <a:pPr algn="l" rtl="0" fontAlgn="base">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Migrants &amp; Housing</a:t>
            </a:r>
          </a:p>
          <a:p>
            <a:pPr algn="l" rtl="0" fontAlgn="base">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Customer Care sessions including ‘Dealing with vulnerable clients on the telephone’</a:t>
            </a:r>
          </a:p>
          <a:p>
            <a:pPr algn="l" rtl="0" fontAlgn="base">
              <a:buFont typeface="Arial" panose="020B0604020202020204" pitchFamily="34" charset="0"/>
              <a:buChar char="•"/>
            </a:pPr>
            <a:endParaRPr lang="en-US" sz="2800" b="0" i="0" u="none" strike="noStrike" dirty="0">
              <a:solidFill>
                <a:srgbClr val="0C0C0C"/>
              </a:solidFill>
              <a:effectLst/>
              <a:latin typeface="Arial" panose="020B0604020202020204" pitchFamily="34" charset="0"/>
              <a:cs typeface="Arial" panose="020B0604020202020204" pitchFamily="34" charset="0"/>
            </a:endParaRPr>
          </a:p>
          <a:p>
            <a:pPr marL="0" indent="0" algn="l" rtl="0" fontAlgn="base">
              <a:buNone/>
            </a:pPr>
            <a:endParaRPr lang="en-US" sz="2800" b="0" i="0" dirty="0">
              <a:solidFill>
                <a:srgbClr val="0C0C0C"/>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2696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1940768"/>
            <a:ext cx="4431393" cy="3168262"/>
          </a:xfrm>
        </p:spPr>
        <p:txBody>
          <a:bodyPr rtlCol="0">
            <a:normAutofit/>
          </a:bodyPr>
          <a:lstStyle/>
          <a:p>
            <a:pPr fontAlgn="auto">
              <a:spcAft>
                <a:spcPts val="0"/>
              </a:spcAft>
              <a:defRPr/>
            </a:pPr>
            <a:br>
              <a:rPr lang="en-GB" dirty="0">
                <a:latin typeface="Arial" panose="020B0604020202020204" pitchFamily="34" charset="0"/>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14339" name="Subtitle 2"/>
          <p:cNvSpPr>
            <a:spLocks noGrp="1"/>
          </p:cNvSpPr>
          <p:nvPr>
            <p:ph type="subTitle" idx="1"/>
          </p:nvPr>
        </p:nvSpPr>
        <p:spPr>
          <a:xfrm>
            <a:off x="261256" y="3382038"/>
            <a:ext cx="4431393" cy="1509713"/>
          </a:xfrm>
        </p:spPr>
        <p:txBody>
          <a:bodyPr/>
          <a:lstStyle/>
          <a:p>
            <a:pPr algn="ctr"/>
            <a:r>
              <a:rPr lang="en-US" sz="2800" dirty="0">
                <a:solidFill>
                  <a:schemeClr val="bg1"/>
                </a:solidFill>
                <a:latin typeface="Arial" charset="0"/>
                <a:cs typeface="Arial" charset="0"/>
              </a:rPr>
              <a:t> </a:t>
            </a:r>
          </a:p>
        </p:txBody>
      </p:sp>
      <p:sp>
        <p:nvSpPr>
          <p:cNvPr id="4" name="Title 1">
            <a:extLst>
              <a:ext uri="{FF2B5EF4-FFF2-40B4-BE49-F238E27FC236}">
                <a16:creationId xmlns:a16="http://schemas.microsoft.com/office/drawing/2014/main" id="{C0AB628D-CAF1-4BD3-A721-49C27ED27B77}"/>
              </a:ext>
            </a:extLst>
          </p:cNvPr>
          <p:cNvSpPr txBox="1">
            <a:spLocks/>
          </p:cNvSpPr>
          <p:nvPr/>
        </p:nvSpPr>
        <p:spPr bwMode="auto">
          <a:xfrm>
            <a:off x="261255" y="2394857"/>
            <a:ext cx="9238880" cy="42780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ct val="0"/>
              </a:spcAft>
              <a:defRPr sz="4400" kern="1200">
                <a:solidFill>
                  <a:schemeClr val="bg1"/>
                </a:solidFill>
                <a:latin typeface="+mj-lt"/>
                <a:ea typeface="+mj-ea"/>
                <a:cs typeface="+mj-cs"/>
              </a:defRPr>
            </a:lvl1pPr>
            <a:lvl2pPr algn="l" defTabSz="457200" rtl="0" fontAlgn="base">
              <a:spcBef>
                <a:spcPct val="0"/>
              </a:spcBef>
              <a:spcAft>
                <a:spcPct val="0"/>
              </a:spcAft>
              <a:defRPr sz="4400">
                <a:solidFill>
                  <a:srgbClr val="595959"/>
                </a:solidFill>
                <a:latin typeface="Calibri" pitchFamily="34" charset="0"/>
              </a:defRPr>
            </a:lvl2pPr>
            <a:lvl3pPr algn="l" defTabSz="457200" rtl="0" fontAlgn="base">
              <a:spcBef>
                <a:spcPct val="0"/>
              </a:spcBef>
              <a:spcAft>
                <a:spcPct val="0"/>
              </a:spcAft>
              <a:defRPr sz="4400">
                <a:solidFill>
                  <a:srgbClr val="595959"/>
                </a:solidFill>
                <a:latin typeface="Calibri" pitchFamily="34" charset="0"/>
              </a:defRPr>
            </a:lvl3pPr>
            <a:lvl4pPr algn="l" defTabSz="457200" rtl="0" fontAlgn="base">
              <a:spcBef>
                <a:spcPct val="0"/>
              </a:spcBef>
              <a:spcAft>
                <a:spcPct val="0"/>
              </a:spcAft>
              <a:defRPr sz="4400">
                <a:solidFill>
                  <a:srgbClr val="595959"/>
                </a:solidFill>
                <a:latin typeface="Calibri" pitchFamily="34" charset="0"/>
              </a:defRPr>
            </a:lvl4pPr>
            <a:lvl5pPr algn="l" defTabSz="457200" rtl="0" fontAlgn="base">
              <a:spcBef>
                <a:spcPct val="0"/>
              </a:spcBef>
              <a:spcAft>
                <a:spcPct val="0"/>
              </a:spcAft>
              <a:defRPr sz="4400">
                <a:solidFill>
                  <a:srgbClr val="595959"/>
                </a:solidFill>
                <a:latin typeface="Calibri" pitchFamily="34" charset="0"/>
              </a:defRPr>
            </a:lvl5pPr>
            <a:lvl6pPr marL="457200" algn="l" defTabSz="457200" rtl="0" fontAlgn="base">
              <a:spcBef>
                <a:spcPct val="0"/>
              </a:spcBef>
              <a:spcAft>
                <a:spcPct val="0"/>
              </a:spcAft>
              <a:defRPr sz="4400">
                <a:solidFill>
                  <a:srgbClr val="595959"/>
                </a:solidFill>
                <a:latin typeface="Calibri" pitchFamily="34" charset="0"/>
              </a:defRPr>
            </a:lvl6pPr>
            <a:lvl7pPr marL="914400" algn="l" defTabSz="457200" rtl="0" fontAlgn="base">
              <a:spcBef>
                <a:spcPct val="0"/>
              </a:spcBef>
              <a:spcAft>
                <a:spcPct val="0"/>
              </a:spcAft>
              <a:defRPr sz="4400">
                <a:solidFill>
                  <a:srgbClr val="595959"/>
                </a:solidFill>
                <a:latin typeface="Calibri" pitchFamily="34" charset="0"/>
              </a:defRPr>
            </a:lvl7pPr>
            <a:lvl8pPr marL="1371600" algn="l" defTabSz="457200" rtl="0" fontAlgn="base">
              <a:spcBef>
                <a:spcPct val="0"/>
              </a:spcBef>
              <a:spcAft>
                <a:spcPct val="0"/>
              </a:spcAft>
              <a:defRPr sz="4400">
                <a:solidFill>
                  <a:srgbClr val="595959"/>
                </a:solidFill>
                <a:latin typeface="Calibri" pitchFamily="34" charset="0"/>
              </a:defRPr>
            </a:lvl8pPr>
            <a:lvl9pPr marL="1828800" algn="l" defTabSz="457200" rtl="0" fontAlgn="base">
              <a:spcBef>
                <a:spcPct val="0"/>
              </a:spcBef>
              <a:spcAft>
                <a:spcPct val="0"/>
              </a:spcAft>
              <a:defRPr sz="4400">
                <a:solidFill>
                  <a:srgbClr val="595959"/>
                </a:solidFill>
                <a:latin typeface="Calibri" pitchFamily="34" charset="0"/>
              </a:defRPr>
            </a:lvl9pPr>
          </a:lstStyle>
          <a:p>
            <a:r>
              <a:rPr lang="en-GB" sz="6000" dirty="0">
                <a:latin typeface="Arial" panose="020B0604020202020204" pitchFamily="34" charset="0"/>
                <a:cs typeface="Arial" panose="020B0604020202020204" pitchFamily="34" charset="0"/>
              </a:rPr>
              <a:t>Questions?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Contact info:</a:t>
            </a:r>
          </a:p>
          <a:p>
            <a:r>
              <a:rPr lang="en-GB" dirty="0">
                <a:latin typeface="Arial" panose="020B0604020202020204" pitchFamily="34" charset="0"/>
                <a:cs typeface="Arial" panose="020B0604020202020204" pitchFamily="34" charset="0"/>
              </a:rPr>
              <a:t>E</a:t>
            </a:r>
            <a:r>
              <a:rPr lang="en-GB">
                <a:latin typeface="Arial" panose="020B0604020202020204" pitchFamily="34" charset="0"/>
                <a:cs typeface="Arial" panose="020B0604020202020204" pitchFamily="34" charset="0"/>
              </a:rPr>
              <a:t>: j</a:t>
            </a:r>
            <a:r>
              <a:rPr lang="en-GB" sz="3000">
                <a:latin typeface="Arial" panose="020B0604020202020204" pitchFamily="34" charset="0"/>
                <a:cs typeface="Arial" panose="020B0604020202020204" pitchFamily="34" charset="0"/>
              </a:rPr>
              <a:t>ill</a:t>
            </a:r>
            <a:r>
              <a:rPr lang="en-GB" sz="3000" dirty="0">
                <a:latin typeface="Arial" panose="020B0604020202020204" pitchFamily="34" charset="0"/>
                <a:cs typeface="Arial" panose="020B0604020202020204" pitchFamily="34" charset="0"/>
              </a:rPr>
              <a:t>@housingrights.org.uk</a:t>
            </a:r>
          </a:p>
          <a:p>
            <a:r>
              <a:rPr lang="en-GB" dirty="0">
                <a:latin typeface="Arial" panose="020B0604020202020204" pitchFamily="34" charset="0"/>
                <a:cs typeface="Arial" panose="020B0604020202020204" pitchFamily="34" charset="0"/>
              </a:rPr>
              <a:t>T: 02890 245640</a:t>
            </a:r>
          </a:p>
        </p:txBody>
      </p:sp>
    </p:spTree>
    <p:extLst>
      <p:ext uri="{BB962C8B-B14F-4D97-AF65-F5344CB8AC3E}">
        <p14:creationId xmlns:p14="http://schemas.microsoft.com/office/powerpoint/2010/main" val="282364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DBE7-41FA-44F7-BFC5-0006F5287FF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80183E4-062D-4966-9CAC-2B00A1403465}"/>
              </a:ext>
            </a:extLst>
          </p:cNvPr>
          <p:cNvSpPr>
            <a:spLocks noGrp="1"/>
          </p:cNvSpPr>
          <p:nvPr>
            <p:ph idx="1"/>
          </p:nvPr>
        </p:nvSpPr>
        <p:spPr>
          <a:xfrm>
            <a:off x="186267" y="2319867"/>
            <a:ext cx="8500533" cy="3750733"/>
          </a:xfrm>
        </p:spPr>
        <p:txBody>
          <a:bodyPr/>
          <a:lstStyle/>
          <a:p>
            <a:pPr algn="l" rtl="0" fontAlgn="base">
              <a:buFont typeface="Arial" panose="020B0604020202020204" pitchFamily="34" charset="0"/>
              <a:buChar char="•"/>
            </a:pPr>
            <a:r>
              <a:rPr lang="en-GB"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believe that prevention of homelessness is the best cure. We work tirelessly to keep people in their homes and help them with their housing and debt problems</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believe that everyone should have a home</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13109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103CC5-090B-42BB-8558-59DE0ADFED14}"/>
              </a:ext>
            </a:extLst>
          </p:cNvPr>
          <p:cNvSpPr>
            <a:spLocks noGrp="1"/>
          </p:cNvSpPr>
          <p:nvPr>
            <p:ph idx="1"/>
          </p:nvPr>
        </p:nvSpPr>
        <p:spPr>
          <a:xfrm>
            <a:off x="457200" y="2455863"/>
            <a:ext cx="8229600" cy="3251200"/>
          </a:xfrm>
        </p:spPr>
        <p:txBody>
          <a:bodyPr/>
          <a:lstStyle/>
          <a:p>
            <a:r>
              <a:rPr lang="en-GB" dirty="0">
                <a:latin typeface="Arial" panose="020B0604020202020204" pitchFamily="34" charset="0"/>
                <a:cs typeface="Arial" panose="020B0604020202020204" pitchFamily="34" charset="0"/>
              </a:rPr>
              <a:t>Established in 1964, we are currently located in the </a:t>
            </a:r>
            <a:r>
              <a:rPr lang="en-GB" dirty="0" err="1">
                <a:latin typeface="Arial" panose="020B0604020202020204" pitchFamily="34" charset="0"/>
                <a:cs typeface="Arial" panose="020B0604020202020204" pitchFamily="34" charset="0"/>
              </a:rPr>
              <a:t>Skainos</a:t>
            </a:r>
            <a:r>
              <a:rPr lang="en-GB" dirty="0">
                <a:latin typeface="Arial" panose="020B0604020202020204" pitchFamily="34" charset="0"/>
                <a:cs typeface="Arial" panose="020B0604020202020204" pitchFamily="34" charset="0"/>
              </a:rPr>
              <a:t> Centre on the Newtownards Road, Belfast</a:t>
            </a:r>
          </a:p>
          <a:p>
            <a:r>
              <a:rPr lang="en-GB" dirty="0">
                <a:latin typeface="Arial" panose="020B0604020202020204" pitchFamily="34" charset="0"/>
                <a:cs typeface="Arial" panose="020B0604020202020204" pitchFamily="34" charset="0"/>
              </a:rPr>
              <a:t>Over 50 staff (plus volunteers)</a:t>
            </a:r>
          </a:p>
          <a:p>
            <a:r>
              <a:rPr lang="en-GB" dirty="0">
                <a:latin typeface="Arial" panose="020B0604020202020204" pitchFamily="34" charset="0"/>
                <a:cs typeface="Arial" panose="020B0604020202020204" pitchFamily="34" charset="0"/>
              </a:rPr>
              <a:t>Across the organisation, over 1/3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of staff hold legal qualifications</a:t>
            </a: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17861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D1C3-0427-4A67-A5F3-325FD306BDBE}"/>
              </a:ext>
            </a:extLst>
          </p:cNvPr>
          <p:cNvSpPr>
            <a:spLocks noGrp="1"/>
          </p:cNvSpPr>
          <p:nvPr>
            <p:ph type="title"/>
          </p:nvPr>
        </p:nvSpPr>
        <p:spPr>
          <a:xfrm>
            <a:off x="457200" y="3199448"/>
            <a:ext cx="8229600" cy="841375"/>
          </a:xfrm>
        </p:spPr>
        <p:txBody>
          <a:bodyPr/>
          <a:lstStyle/>
          <a:p>
            <a:r>
              <a:rPr lang="en-GB" dirty="0">
                <a:latin typeface="Arial" panose="020B0604020202020204" pitchFamily="34" charset="0"/>
                <a:cs typeface="Arial" panose="020B0604020202020204" pitchFamily="34" charset="0"/>
              </a:rPr>
              <a:t>Our Services</a:t>
            </a:r>
          </a:p>
        </p:txBody>
      </p:sp>
    </p:spTree>
    <p:extLst>
      <p:ext uri="{BB962C8B-B14F-4D97-AF65-F5344CB8AC3E}">
        <p14:creationId xmlns:p14="http://schemas.microsoft.com/office/powerpoint/2010/main" val="132909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7511-5A90-4822-8CBC-51EFD4B8910A}"/>
              </a:ext>
            </a:extLst>
          </p:cNvPr>
          <p:cNvSpPr>
            <a:spLocks noGrp="1"/>
          </p:cNvSpPr>
          <p:nvPr>
            <p:ph type="title"/>
          </p:nvPr>
        </p:nvSpPr>
        <p:spPr>
          <a:xfrm>
            <a:off x="254000" y="1614488"/>
            <a:ext cx="8432800" cy="841375"/>
          </a:xfrm>
        </p:spPr>
        <p:txBody>
          <a:bodyPr/>
          <a:lstStyle/>
          <a:p>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Housing Advice line (M-F</a:t>
            </a:r>
            <a:r>
              <a:rPr lang="en-US" b="0" i="0" dirty="0">
                <a:solidFill>
                  <a:srgbClr val="000000"/>
                </a:solidFill>
                <a:effectLst/>
                <a:latin typeface="Calibri" panose="020F0502020204030204" pitchFamily="34" charset="0"/>
              </a:rPr>
              <a:t>​)</a:t>
            </a:r>
            <a:endParaRPr lang="en-GB" dirty="0"/>
          </a:p>
        </p:txBody>
      </p:sp>
      <p:sp>
        <p:nvSpPr>
          <p:cNvPr id="3" name="Content Placeholder 2">
            <a:extLst>
              <a:ext uri="{FF2B5EF4-FFF2-40B4-BE49-F238E27FC236}">
                <a16:creationId xmlns:a16="http://schemas.microsoft.com/office/drawing/2014/main" id="{64BF7DD6-D183-45F4-B39F-2C5EF6514511}"/>
              </a:ext>
            </a:extLst>
          </p:cNvPr>
          <p:cNvSpPr>
            <a:spLocks noGrp="1"/>
          </p:cNvSpPr>
          <p:nvPr>
            <p:ph idx="1"/>
          </p:nvPr>
        </p:nvSpPr>
        <p:spPr>
          <a:xfrm>
            <a:off x="143933" y="2455863"/>
            <a:ext cx="9000067" cy="3614737"/>
          </a:xfrm>
        </p:spPr>
        <p:txBody>
          <a:bodyPr/>
          <a:lstStyle/>
          <a:p>
            <a:pPr marL="0" indent="0" algn="l" rtl="0" fontAlgn="base">
              <a:buNone/>
            </a:pPr>
            <a:r>
              <a:rPr lang="en-US" b="0" i="0" u="none" strike="noStrike" dirty="0">
                <a:solidFill>
                  <a:srgbClr val="0C0C0C"/>
                </a:solidFill>
                <a:effectLst/>
                <a:latin typeface="Arial" panose="020B0604020202020204" pitchFamily="34" charset="0"/>
                <a:cs typeface="Arial" panose="020B0604020202020204" pitchFamily="34" charset="0"/>
              </a:rPr>
              <a:t>We deliver specialist advice to the public and other advice agencies in a number of ways</a:t>
            </a:r>
            <a:r>
              <a:rPr lang="en-US" b="0" i="0" dirty="0">
                <a:solidFill>
                  <a:srgbClr val="0C0C0C"/>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800" b="0" i="0" u="none" strike="noStrike" dirty="0">
                <a:solidFill>
                  <a:srgbClr val="0C0C0C"/>
                </a:solidFill>
                <a:effectLst/>
                <a:latin typeface="Arial" panose="020B0604020202020204" pitchFamily="34" charset="0"/>
                <a:cs typeface="Arial" panose="020B0604020202020204" pitchFamily="34" charset="0"/>
              </a:rPr>
              <a:t>By phone :</a:t>
            </a:r>
            <a:r>
              <a:rPr lang="en-US" sz="2800" b="0" i="0" dirty="0">
                <a:solidFill>
                  <a:srgbClr val="0C0C0C"/>
                </a:solidFill>
                <a:effectLst/>
                <a:latin typeface="Arial" panose="020B0604020202020204" pitchFamily="34" charset="0"/>
                <a:cs typeface="Arial" panose="020B0604020202020204" pitchFamily="34" charset="0"/>
              </a:rPr>
              <a:t>​</a:t>
            </a:r>
          </a:p>
          <a:p>
            <a:pPr marL="0" indent="0" algn="l" rtl="0" fontAlgn="base">
              <a:buNone/>
            </a:pPr>
            <a:r>
              <a:rPr lang="en-US" sz="2800" b="0" i="0" u="none" strike="noStrike" dirty="0">
                <a:solidFill>
                  <a:srgbClr val="0C0C0C"/>
                </a:solidFill>
                <a:effectLst/>
                <a:latin typeface="Arial" panose="020B0604020202020204" pitchFamily="34" charset="0"/>
                <a:cs typeface="Arial" panose="020B0604020202020204" pitchFamily="34" charset="0"/>
              </a:rPr>
              <a:t>	- Public/Agency Helpline</a:t>
            </a:r>
          </a:p>
          <a:p>
            <a:pPr marL="0" indent="0" algn="l" rtl="0" fontAlgn="base">
              <a:buNone/>
            </a:pPr>
            <a:r>
              <a:rPr lang="en-US" sz="2800" b="0" i="0" u="none" strike="noStrike" dirty="0">
                <a:solidFill>
                  <a:srgbClr val="0C0C0C"/>
                </a:solidFill>
                <a:effectLst/>
                <a:latin typeface="Arial" panose="020B0604020202020204" pitchFamily="34" charset="0"/>
                <a:cs typeface="Arial" panose="020B0604020202020204" pitchFamily="34" charset="0"/>
              </a:rPr>
              <a:t>	- Landlord Helpline</a:t>
            </a:r>
            <a:endParaRPr lang="en-US" sz="2800" b="0" i="0" dirty="0">
              <a:solidFill>
                <a:srgbClr val="0C0C0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C0C0C"/>
                </a:solidFill>
                <a:effectLst/>
                <a:latin typeface="Arial" panose="020B0604020202020204" pitchFamily="34" charset="0"/>
                <a:cs typeface="Arial" panose="020B0604020202020204" pitchFamily="34" charset="0"/>
              </a:rPr>
              <a:t>Online : </a:t>
            </a:r>
            <a:r>
              <a:rPr lang="en-US" sz="2800" b="0" i="0" u="sng" strike="noStrike" dirty="0">
                <a:solidFill>
                  <a:srgbClr val="6B9F25"/>
                </a:solidFill>
                <a:effectLst/>
                <a:latin typeface="Arial" panose="020B0604020202020204" pitchFamily="34" charset="0"/>
                <a:cs typeface="Arial" panose="020B0604020202020204" pitchFamily="34" charset="0"/>
              </a:rPr>
              <a:t>www.housingrights.org.uk</a:t>
            </a:r>
            <a:r>
              <a:rPr lang="en-US" sz="2800" b="0" i="0" dirty="0">
                <a:solidFill>
                  <a:srgbClr val="0C0C0C"/>
                </a:solidFill>
                <a:effectLst/>
                <a:latin typeface="Arial" panose="020B0604020202020204" pitchFamily="34" charset="0"/>
                <a:cs typeface="Arial" panose="020B0604020202020204" pitchFamily="34" charset="0"/>
              </a:rPr>
              <a:t>​ - including </a:t>
            </a:r>
            <a:r>
              <a:rPr lang="en-US" sz="2800" b="0" i="0" dirty="0" err="1">
                <a:solidFill>
                  <a:srgbClr val="0C0C0C"/>
                </a:solidFill>
                <a:effectLst/>
                <a:latin typeface="Arial" panose="020B0604020202020204" pitchFamily="34" charset="0"/>
                <a:cs typeface="Arial" panose="020B0604020202020204" pitchFamily="34" charset="0"/>
              </a:rPr>
              <a:t>livechat</a:t>
            </a:r>
            <a:endParaRPr lang="en-US" sz="2800" b="0" i="0" dirty="0">
              <a:solidFill>
                <a:srgbClr val="0C0C0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C0C0C"/>
                </a:solidFill>
                <a:effectLst/>
                <a:latin typeface="Arial" panose="020B0604020202020204" pitchFamily="34" charset="0"/>
                <a:cs typeface="Arial" panose="020B0604020202020204" pitchFamily="34" charset="0"/>
              </a:rPr>
              <a:t>Face to face appointments on request</a:t>
            </a:r>
          </a:p>
          <a:p>
            <a:pPr algn="l" rtl="0" fontAlgn="base">
              <a:buFont typeface="Arial" panose="020B0604020202020204" pitchFamily="34" charset="0"/>
              <a:buChar char="•"/>
            </a:pPr>
            <a:r>
              <a:rPr lang="en-US" sz="2800" dirty="0">
                <a:solidFill>
                  <a:srgbClr val="0C0C0C"/>
                </a:solidFill>
                <a:latin typeface="Arial" panose="020B0604020202020204" pitchFamily="34" charset="0"/>
                <a:cs typeface="Arial" panose="020B0604020202020204" pitchFamily="34" charset="0"/>
              </a:rPr>
              <a:t>Email chat</a:t>
            </a:r>
            <a:endParaRPr lang="en-US" sz="2800" b="0" i="0" dirty="0">
              <a:solidFill>
                <a:srgbClr val="0C0C0C"/>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5541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861457"/>
            <a:ext cx="8229600" cy="4209732"/>
          </a:xfrm>
        </p:spPr>
        <p:txBody>
          <a:bodyPr vert="horz" lIns="91440" tIns="45720" rIns="91440" bIns="45720" rtlCol="0" anchor="t">
            <a:normAutofit fontScale="92500" lnSpcReduction="20000"/>
          </a:bodyPr>
          <a:lstStyle/>
          <a:p>
            <a:r>
              <a:rPr lang="en-GB" dirty="0">
                <a:solidFill>
                  <a:schemeClr val="tx1">
                    <a:lumMod val="75000"/>
                    <a:lumOff val="25000"/>
                  </a:schemeClr>
                </a:solidFill>
                <a:latin typeface="Arial Nova"/>
                <a:cs typeface="Calibri"/>
              </a:rPr>
              <a:t>Landlord Helpline in operation since 2017</a:t>
            </a:r>
          </a:p>
          <a:p>
            <a:r>
              <a:rPr lang="en-GB" dirty="0">
                <a:solidFill>
                  <a:schemeClr val="tx1">
                    <a:lumMod val="75000"/>
                    <a:lumOff val="25000"/>
                  </a:schemeClr>
                </a:solidFill>
                <a:latin typeface="Arial Nova"/>
                <a:cs typeface="Calibri"/>
              </a:rPr>
              <a:t>Since inception the helpline has dealt with over 9,000 enquiries </a:t>
            </a:r>
          </a:p>
          <a:p>
            <a:r>
              <a:rPr lang="en-GB" dirty="0">
                <a:solidFill>
                  <a:schemeClr val="tx1">
                    <a:lumMod val="75000"/>
                    <a:lumOff val="25000"/>
                  </a:schemeClr>
                </a:solidFill>
                <a:latin typeface="Arial" panose="020B0604020202020204" pitchFamily="34" charset="0"/>
                <a:cs typeface="Arial" panose="020B0604020202020204" pitchFamily="34" charset="0"/>
              </a:rPr>
              <a:t>Our specialist helpline for private landlords promotes statutory compliance and good practice in the sector </a:t>
            </a:r>
            <a:endParaRPr lang="en-GB" dirty="0">
              <a:solidFill>
                <a:schemeClr val="tx1">
                  <a:lumMod val="75000"/>
                  <a:lumOff val="25000"/>
                </a:schemeClr>
              </a:solidFill>
              <a:latin typeface="Arial Nova"/>
              <a:cs typeface="Calibri"/>
            </a:endParaRPr>
          </a:p>
          <a:p>
            <a:r>
              <a:rPr lang="en-GB" dirty="0">
                <a:solidFill>
                  <a:schemeClr val="tx1">
                    <a:lumMod val="75000"/>
                    <a:lumOff val="25000"/>
                  </a:schemeClr>
                </a:solidFill>
                <a:latin typeface="Arial Nova"/>
                <a:cs typeface="Calibri"/>
              </a:rPr>
              <a:t>Accessible to all registered Landlords in NI</a:t>
            </a:r>
          </a:p>
          <a:p>
            <a:r>
              <a:rPr lang="en-GB" dirty="0">
                <a:solidFill>
                  <a:schemeClr val="tx1">
                    <a:lumMod val="75000"/>
                    <a:lumOff val="25000"/>
                  </a:schemeClr>
                </a:solidFill>
                <a:latin typeface="Arial Nova"/>
                <a:cs typeface="Calibri"/>
              </a:rPr>
              <a:t>Contact via telephone &amp; email</a:t>
            </a:r>
          </a:p>
          <a:p>
            <a:pPr lvl="1"/>
            <a:r>
              <a:rPr lang="en-GB" dirty="0">
                <a:solidFill>
                  <a:schemeClr val="tx1">
                    <a:lumMod val="75000"/>
                    <a:lumOff val="25000"/>
                  </a:schemeClr>
                </a:solidFill>
                <a:latin typeface="Arial Nova"/>
                <a:cs typeface="Calibri"/>
              </a:rPr>
              <a:t>Tel: 02890 245640 option 1</a:t>
            </a:r>
          </a:p>
          <a:p>
            <a:pPr lvl="1"/>
            <a:r>
              <a:rPr lang="en-GB" dirty="0">
                <a:solidFill>
                  <a:schemeClr val="tx1">
                    <a:lumMod val="75000"/>
                    <a:lumOff val="25000"/>
                  </a:schemeClr>
                </a:solidFill>
                <a:latin typeface="Arial Nova"/>
                <a:cs typeface="Calibri"/>
              </a:rPr>
              <a:t>Email: advice@landlordadviceni.org.uk</a:t>
            </a:r>
          </a:p>
        </p:txBody>
      </p:sp>
      <p:sp>
        <p:nvSpPr>
          <p:cNvPr id="5" name="Title 4"/>
          <p:cNvSpPr>
            <a:spLocks noGrp="1"/>
          </p:cNvSpPr>
          <p:nvPr>
            <p:ph type="title"/>
          </p:nvPr>
        </p:nvSpPr>
        <p:spPr>
          <a:xfrm>
            <a:off x="457200" y="1614486"/>
            <a:ext cx="8229600" cy="947478"/>
          </a:xfrm>
        </p:spPr>
        <p:txBody>
          <a:bodyPr>
            <a:normAutofit/>
          </a:bodyPr>
          <a:lstStyle/>
          <a:p>
            <a:endParaRPr lang="en-GB" dirty="0">
              <a:latin typeface="Arial Nova"/>
              <a:cs typeface="Calibri"/>
            </a:endParaRPr>
          </a:p>
        </p:txBody>
      </p:sp>
    </p:spTree>
    <p:extLst>
      <p:ext uri="{BB962C8B-B14F-4D97-AF65-F5344CB8AC3E}">
        <p14:creationId xmlns:p14="http://schemas.microsoft.com/office/powerpoint/2010/main" val="122776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D1C3-0427-4A67-A5F3-325FD306BDB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Landlord Advice line (M-F)</a:t>
            </a:r>
          </a:p>
        </p:txBody>
      </p:sp>
      <p:sp>
        <p:nvSpPr>
          <p:cNvPr id="3" name="Content Placeholder 2">
            <a:extLst>
              <a:ext uri="{FF2B5EF4-FFF2-40B4-BE49-F238E27FC236}">
                <a16:creationId xmlns:a16="http://schemas.microsoft.com/office/drawing/2014/main" id="{9C73B2A5-9C54-4910-8806-AA69BB5A1F7D}"/>
              </a:ext>
            </a:extLst>
          </p:cNvPr>
          <p:cNvSpPr>
            <a:spLocks noGrp="1"/>
          </p:cNvSpPr>
          <p:nvPr>
            <p:ph idx="1"/>
          </p:nvPr>
        </p:nvSpPr>
        <p:spPr/>
        <p:txBody>
          <a:bodyPr/>
          <a:lstStyle/>
          <a:p>
            <a:pPr marL="0" indent="0">
              <a:buNone/>
            </a:pPr>
            <a:r>
              <a:rPr lang="en-GB" dirty="0">
                <a:solidFill>
                  <a:schemeClr val="tx1">
                    <a:lumMod val="75000"/>
                    <a:lumOff val="25000"/>
                  </a:schemeClr>
                </a:solidFill>
                <a:latin typeface="Arial" panose="020B0604020202020204" pitchFamily="34" charset="0"/>
                <a:cs typeface="Arial" panose="020B0604020202020204" pitchFamily="34" charset="0"/>
              </a:rPr>
              <a:t>Our specialist helpline for private landlords promotes statutory compliance and good practice in the sector </a:t>
            </a:r>
          </a:p>
          <a:p>
            <a:pPr marL="0" indent="0">
              <a:buNone/>
            </a:pPr>
            <a:r>
              <a:rPr lang="en-GB" dirty="0">
                <a:solidFill>
                  <a:schemeClr val="tx1">
                    <a:lumMod val="75000"/>
                    <a:lumOff val="25000"/>
                  </a:schemeClr>
                </a:solidFill>
                <a:latin typeface="Arial" panose="020B0604020202020204" pitchFamily="34" charset="0"/>
                <a:cs typeface="Arial" panose="020B0604020202020204" pitchFamily="34" charset="0"/>
              </a:rPr>
              <a:t>- Available via telephone 0930-1430</a:t>
            </a:r>
          </a:p>
          <a:p>
            <a:pPr marL="0" indent="0">
              <a:buNone/>
            </a:pPr>
            <a:r>
              <a:rPr lang="en-GB" dirty="0">
                <a:solidFill>
                  <a:schemeClr val="tx1">
                    <a:lumMod val="75000"/>
                    <a:lumOff val="25000"/>
                  </a:schemeClr>
                </a:solidFill>
                <a:latin typeface="Arial" panose="020B0604020202020204" pitchFamily="34" charset="0"/>
                <a:cs typeface="Arial" panose="020B0604020202020204" pitchFamily="34" charset="0"/>
              </a:rPr>
              <a:t>- Also able to contact us via email</a:t>
            </a:r>
          </a:p>
          <a:p>
            <a:endParaRPr lang="en-GB" dirty="0"/>
          </a:p>
        </p:txBody>
      </p:sp>
    </p:spTree>
    <p:extLst>
      <p:ext uri="{BB962C8B-B14F-4D97-AF65-F5344CB8AC3E}">
        <p14:creationId xmlns:p14="http://schemas.microsoft.com/office/powerpoint/2010/main" val="330515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F624-3AA9-418F-BC85-316B7C509C74}"/>
              </a:ext>
            </a:extLst>
          </p:cNvPr>
          <p:cNvSpPr>
            <a:spLocks noGrp="1"/>
          </p:cNvSpPr>
          <p:nvPr>
            <p:ph type="title"/>
          </p:nvPr>
        </p:nvSpPr>
        <p:spPr>
          <a:xfrm>
            <a:off x="270933" y="1614488"/>
            <a:ext cx="8873067" cy="841375"/>
          </a:xfrm>
        </p:spPr>
        <p:txBody>
          <a:bodyPr/>
          <a:lstStyle/>
          <a:p>
            <a:r>
              <a:rPr lang="en-US" sz="40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Provision of Advocacy and Casework</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9C5994-1F45-4D5D-9489-87D1EE1D922F}"/>
              </a:ext>
            </a:extLst>
          </p:cNvPr>
          <p:cNvSpPr>
            <a:spLocks noGrp="1"/>
          </p:cNvSpPr>
          <p:nvPr>
            <p:ph idx="1"/>
          </p:nvPr>
        </p:nvSpPr>
        <p:spPr>
          <a:xfrm>
            <a:off x="270933" y="2590800"/>
            <a:ext cx="8415867" cy="3479800"/>
          </a:xfrm>
        </p:spPr>
        <p:txBody>
          <a:bodyPr/>
          <a:lstStyle/>
          <a:p>
            <a:pPr marL="0" indent="0" algn="l" rtl="0" fontAlgn="base">
              <a:buNone/>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We provide representation and casework services in complex cases:</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Mortgage repossession</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Rent arrears</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Homelessness</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Appeals tribunals </a:t>
            </a:r>
            <a:r>
              <a:rPr lang="en-US" b="0" i="0" dirty="0">
                <a:solidFill>
                  <a:schemeClr val="tx1">
                    <a:lumMod val="75000"/>
                    <a:lumOff val="25000"/>
                  </a:schemeClr>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dirty="0">
                <a:solidFill>
                  <a:schemeClr val="tx1">
                    <a:lumMod val="75000"/>
                    <a:lumOff val="25000"/>
                  </a:schemeClr>
                </a:solidFill>
                <a:effectLst/>
                <a:latin typeface="Arial" panose="020B0604020202020204" pitchFamily="34" charset="0"/>
                <a:cs typeface="Arial" panose="020B0604020202020204" pitchFamily="34" charset="0"/>
              </a:rPr>
              <a:t>Sustaining tenancies </a:t>
            </a:r>
            <a:r>
              <a:rPr lang="en-US" b="0" i="0" dirty="0">
                <a:solidFill>
                  <a:srgbClr val="0C0C0C"/>
                </a:solidFill>
                <a:effectLst/>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3453824431"/>
      </p:ext>
    </p:extLst>
  </p:cSld>
  <p:clrMapOvr>
    <a:masterClrMapping/>
  </p:clrMapOvr>
</p:sld>
</file>

<file path=ppt/theme/theme1.xml><?xml version="1.0" encoding="utf-8"?>
<a:theme xmlns:a="http://schemas.openxmlformats.org/drawingml/2006/main" name="HR NEW PRESENTATION TEMPLATE 2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HR NEW PRESENTATION TEMPLATE 2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
      <a:dk1>
        <a:srgbClr val="0C0C0C"/>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 Mediation service pp template [Read-Only]" id="{6BC14ECC-1267-4299-A9D9-7042C7E92B52}" vid="{EC88A7D9-DA30-4D48-9B39-1BB360B126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ac73b5-1999-42cc-afe4-b7020b48e043">
      <Terms xmlns="http://schemas.microsoft.com/office/infopath/2007/PartnerControls"/>
    </lcf76f155ced4ddcb4097134ff3c332f>
    <TaxCatchAll xmlns="bca9822e-211d-4723-85f2-b3c70f22749b" xsi:nil="true"/>
    <MediaLengthInSeconds xmlns="cbac73b5-1999-42cc-afe4-b7020b48e043" xsi:nil="true"/>
    <SharedWithUsers xmlns="bca9822e-211d-4723-85f2-b3c70f22749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81563925F424093E86B3E936EF2D4" ma:contentTypeVersion="21" ma:contentTypeDescription="Create a new document." ma:contentTypeScope="" ma:versionID="050c36f3d9ad5b815e420bf30336b784">
  <xsd:schema xmlns:xsd="http://www.w3.org/2001/XMLSchema" xmlns:xs="http://www.w3.org/2001/XMLSchema" xmlns:p="http://schemas.microsoft.com/office/2006/metadata/properties" xmlns:ns2="cbac73b5-1999-42cc-afe4-b7020b48e043" xmlns:ns3="bca9822e-211d-4723-85f2-b3c70f22749b" targetNamespace="http://schemas.microsoft.com/office/2006/metadata/properties" ma:root="true" ma:fieldsID="6d828390a4e0964b13bcf6e73aaf4880" ns2:_="" ns3:_="">
    <xsd:import namespace="cbac73b5-1999-42cc-afe4-b7020b48e043"/>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c73b5-1999-42cc-afe4-b7020b48e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9DA1E-0AAC-452A-8010-E45873D4FD4B}">
  <ds:schemaRefs>
    <ds:schemaRef ds:uri="http://schemas.microsoft.com/office/2006/metadata/properties"/>
    <ds:schemaRef ds:uri="http://schemas.microsoft.com/office/infopath/2007/PartnerControls"/>
    <ds:schemaRef ds:uri="82ec4fd7-4df8-4c79-b665-a905c18eca88"/>
    <ds:schemaRef ds:uri="8f2c039b-f96e-4a40-acac-4a81bf756673"/>
  </ds:schemaRefs>
</ds:datastoreItem>
</file>

<file path=customXml/itemProps2.xml><?xml version="1.0" encoding="utf-8"?>
<ds:datastoreItem xmlns:ds="http://schemas.openxmlformats.org/officeDocument/2006/customXml" ds:itemID="{82FFFBB7-1B47-40C8-90EF-C0C8641DB28E}">
  <ds:schemaRefs>
    <ds:schemaRef ds:uri="http://schemas.microsoft.com/sharepoint/v3/contenttype/forms"/>
  </ds:schemaRefs>
</ds:datastoreItem>
</file>

<file path=customXml/itemProps3.xml><?xml version="1.0" encoding="utf-8"?>
<ds:datastoreItem xmlns:ds="http://schemas.openxmlformats.org/officeDocument/2006/customXml" ds:itemID="{BD91937A-61D4-4516-BC41-0924662041D3}"/>
</file>

<file path=docProps/app.xml><?xml version="1.0" encoding="utf-8"?>
<Properties xmlns="http://schemas.openxmlformats.org/officeDocument/2006/extended-properties" xmlns:vt="http://schemas.openxmlformats.org/officeDocument/2006/docPropsVTypes">
  <Template/>
  <TotalTime>2867</TotalTime>
  <Words>2589</Words>
  <Application>Microsoft Office PowerPoint</Application>
  <PresentationFormat>On-screen Show (4:3)</PresentationFormat>
  <Paragraphs>223</Paragraphs>
  <Slides>27</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Arial Nova</vt:lpstr>
      <vt:lpstr>Calibri</vt:lpstr>
      <vt:lpstr>HR NEW PRESENTATION TEMPLATE 2015</vt:lpstr>
      <vt:lpstr>1_HR NEW PRESENTATION TEMPLATE 2015</vt:lpstr>
      <vt:lpstr>3_Office Theme</vt:lpstr>
      <vt:lpstr> </vt:lpstr>
      <vt:lpstr>Who are Housing Rights?</vt:lpstr>
      <vt:lpstr>PowerPoint Presentation</vt:lpstr>
      <vt:lpstr>PowerPoint Presentation</vt:lpstr>
      <vt:lpstr>Our Services</vt:lpstr>
      <vt:lpstr>Housing Advice line (M-F​)</vt:lpstr>
      <vt:lpstr>PowerPoint Presentation</vt:lpstr>
      <vt:lpstr>Landlord Advice line (M-F)</vt:lpstr>
      <vt:lpstr>Provision of Advocacy and Casework​</vt:lpstr>
      <vt:lpstr>Housing Possession Court Duty Scheme​</vt:lpstr>
      <vt:lpstr>Housing Mediation Service</vt:lpstr>
      <vt:lpstr>Housing Mediation Service </vt:lpstr>
      <vt:lpstr>What is Mediation?</vt:lpstr>
      <vt:lpstr>Benefits of Housing Mediation </vt:lpstr>
      <vt:lpstr>Community Housing Advice Partnership (CHAP)​</vt:lpstr>
      <vt:lpstr>Housing Advice in Prisons</vt:lpstr>
      <vt:lpstr>Beyond the Gate</vt:lpstr>
      <vt:lpstr>Housing Rights for Young People</vt:lpstr>
      <vt:lpstr>YP - Casework and Advocacy </vt:lpstr>
      <vt:lpstr>YP – Casework &amp; Advocacy</vt:lpstr>
      <vt:lpstr>Accessing the YP service</vt:lpstr>
      <vt:lpstr>Renter's Voice</vt:lpstr>
      <vt:lpstr>Policy and Research​</vt:lpstr>
      <vt:lpstr>Legal Information Services</vt:lpstr>
      <vt:lpstr>Training ​</vt:lpstr>
      <vt:lpstr>Training topics</vt:lpstr>
      <vt:lpstr> </vt:lpstr>
    </vt:vector>
  </TitlesOfParts>
  <Company>Housing Rights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Bankruptcy &amp; Lenders</dc:title>
  <dc:creator>Etain Ni Fhearghail</dc:creator>
  <cp:lastModifiedBy>Jill Downing</cp:lastModifiedBy>
  <cp:revision>891</cp:revision>
  <cp:lastPrinted>2020-11-12T09:36:15Z</cp:lastPrinted>
  <dcterms:created xsi:type="dcterms:W3CDTF">2015-04-27T08:58:00Z</dcterms:created>
  <dcterms:modified xsi:type="dcterms:W3CDTF">2024-06-18T12:58:30Z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0x010100B6381563925F424093E86B3E936EF2D4</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order0">
    <vt:r8>1</vt:r8>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