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24"/>
  </p:notesMasterIdLst>
  <p:sldIdLst>
    <p:sldId id="354" r:id="rId6"/>
    <p:sldId id="355" r:id="rId7"/>
    <p:sldId id="356" r:id="rId8"/>
    <p:sldId id="357" r:id="rId9"/>
    <p:sldId id="358" r:id="rId10"/>
    <p:sldId id="369" r:id="rId11"/>
    <p:sldId id="360" r:id="rId12"/>
    <p:sldId id="267" r:id="rId13"/>
    <p:sldId id="361" r:id="rId14"/>
    <p:sldId id="362" r:id="rId15"/>
    <p:sldId id="363" r:id="rId16"/>
    <p:sldId id="351" r:id="rId17"/>
    <p:sldId id="365" r:id="rId18"/>
    <p:sldId id="367" r:id="rId19"/>
    <p:sldId id="368" r:id="rId20"/>
    <p:sldId id="366" r:id="rId21"/>
    <p:sldId id="364" r:id="rId22"/>
    <p:sldId id="3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94F1B-2A20-31CE-EDF6-2F5644CC960D}" v="7" dt="2023-06-27T08:14:34.086"/>
    <p1510:client id="{0AA9B60E-6316-1698-82A2-FFBC6495438E}" v="585" dt="2023-06-08T10:41:36.776"/>
    <p1510:client id="{2EA32049-17B2-DAC0-AD22-62E104511F83}" v="121" dt="2023-06-08T14:52:26.335"/>
    <p1510:client id="{35B4ACC8-BDEB-D6C0-5BC7-3D88C4BA68FB}" v="287" dt="2023-06-08T11:17:26.311"/>
    <p1510:client id="{466249E0-25E8-4A29-812C-123043B9EF56}" v="2" dt="2023-06-15T17:41:29.771"/>
    <p1510:client id="{520E0B49-1379-42E6-3F4C-36CE1A4CE1CD}" v="33" dt="2023-06-09T09:52:12.533"/>
    <p1510:client id="{5A5A8146-F579-D5E3-1684-B6041E30B30A}" v="2" dt="2023-06-23T07:47:03.152"/>
    <p1510:client id="{664F7E09-67B3-0B8E-1D6B-1B64AFB7EC6F}" v="22" dt="2023-06-26T14:55:31.926"/>
    <p1510:client id="{9226CB28-E483-B8E7-14BE-CCC86409EEB4}" v="12" dt="2023-06-16T12:52:00.846"/>
    <p1510:client id="{C2133C80-8672-736A-EAC9-A144D3B2E7B0}" v="229" dt="2023-06-14T15:52:08.897"/>
    <p1510:client id="{C7C43464-F4B5-45BA-BA1C-6F1BB094EED5}" v="340" dt="2022-06-24T10:38:13.296"/>
    <p1510:client id="{E032226A-3A14-647D-D419-A649B03A3FA7}" v="10" dt="2022-06-23T10:39:52.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BFE09-981D-4AD2-8096-F112C763BE00}"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41E2708A-CB87-4187-996E-D2585443159B}">
      <dgm:prSet phldrT="[Text]"/>
      <dgm:spPr/>
      <dgm:t>
        <a:bodyPr/>
        <a:lstStyle/>
        <a:p>
          <a:r>
            <a:rPr lang="en-GB"/>
            <a:t>Funding</a:t>
          </a:r>
        </a:p>
      </dgm:t>
    </dgm:pt>
    <dgm:pt modelId="{DE8E857F-372E-4533-B572-A1ED3CE47EA8}" type="sibTrans" cxnId="{E8570322-59ED-4895-ADD7-0D9C27614F28}">
      <dgm:prSet/>
      <dgm:spPr/>
      <dgm:t>
        <a:bodyPr/>
        <a:lstStyle/>
        <a:p>
          <a:endParaRPr lang="en-GB"/>
        </a:p>
      </dgm:t>
    </dgm:pt>
    <dgm:pt modelId="{1519DA7D-DE00-4513-A232-F9F032F5C19E}" type="parTrans" cxnId="{E8570322-59ED-4895-ADD7-0D9C27614F28}">
      <dgm:prSet/>
      <dgm:spPr/>
      <dgm:t>
        <a:bodyPr/>
        <a:lstStyle/>
        <a:p>
          <a:endParaRPr lang="en-GB"/>
        </a:p>
      </dgm:t>
    </dgm:pt>
    <dgm:pt modelId="{37A620A9-3565-4A6D-A3F1-D8A9FC8C7F31}">
      <dgm:prSet phldrT="[Text]"/>
      <dgm:spPr/>
      <dgm:t>
        <a:bodyPr/>
        <a:lstStyle/>
        <a:p>
          <a:r>
            <a:rPr lang="en-GB"/>
            <a:t>Community</a:t>
          </a:r>
        </a:p>
      </dgm:t>
    </dgm:pt>
    <dgm:pt modelId="{67F21FE6-EABD-42B7-8931-4F7813727910}" type="parTrans" cxnId="{F9CD73D9-87DA-4E7B-AE90-E19DA53443DA}">
      <dgm:prSet/>
      <dgm:spPr/>
      <dgm:t>
        <a:bodyPr/>
        <a:lstStyle/>
        <a:p>
          <a:endParaRPr lang="en-GB"/>
        </a:p>
      </dgm:t>
    </dgm:pt>
    <dgm:pt modelId="{49EBED2F-446D-4832-841E-0DAC668B7AD2}" type="sibTrans" cxnId="{F9CD73D9-87DA-4E7B-AE90-E19DA53443DA}">
      <dgm:prSet/>
      <dgm:spPr/>
      <dgm:t>
        <a:bodyPr/>
        <a:lstStyle/>
        <a:p>
          <a:endParaRPr lang="en-GB"/>
        </a:p>
      </dgm:t>
    </dgm:pt>
    <dgm:pt modelId="{3FD197F9-661F-4BE8-8572-30D65262B5D2}">
      <dgm:prSet phldrT="[Text]"/>
      <dgm:spPr/>
      <dgm:t>
        <a:bodyPr/>
        <a:lstStyle/>
        <a:p>
          <a:r>
            <a:rPr lang="en-GB"/>
            <a:t>Resources</a:t>
          </a:r>
        </a:p>
      </dgm:t>
    </dgm:pt>
    <dgm:pt modelId="{9CCBCF2A-6AB0-4C8B-8227-F5F06E70FD87}" type="parTrans" cxnId="{73A1F939-C8F4-4013-B9BE-478B4D6573B2}">
      <dgm:prSet/>
      <dgm:spPr/>
      <dgm:t>
        <a:bodyPr/>
        <a:lstStyle/>
        <a:p>
          <a:endParaRPr lang="en-GB"/>
        </a:p>
      </dgm:t>
    </dgm:pt>
    <dgm:pt modelId="{46ECA47B-C9BA-4A02-A012-01318CDF1D07}" type="sibTrans" cxnId="{73A1F939-C8F4-4013-B9BE-478B4D6573B2}">
      <dgm:prSet/>
      <dgm:spPr/>
      <dgm:t>
        <a:bodyPr/>
        <a:lstStyle/>
        <a:p>
          <a:endParaRPr lang="en-GB"/>
        </a:p>
      </dgm:t>
    </dgm:pt>
    <dgm:pt modelId="{E9D81453-C3CA-4F55-B071-9E1844068750}" type="pres">
      <dgm:prSet presAssocID="{150BFE09-981D-4AD2-8096-F112C763BE00}" presName="Name0" presStyleCnt="0">
        <dgm:presLayoutVars>
          <dgm:chMax/>
          <dgm:chPref/>
          <dgm:dir/>
        </dgm:presLayoutVars>
      </dgm:prSet>
      <dgm:spPr/>
    </dgm:pt>
    <dgm:pt modelId="{518825A7-5EB3-42AF-8F62-571CA0BB2868}" type="pres">
      <dgm:prSet presAssocID="{41E2708A-CB87-4187-996E-D2585443159B}" presName="composite" presStyleCnt="0">
        <dgm:presLayoutVars>
          <dgm:chMax val="1"/>
          <dgm:chPref val="1"/>
        </dgm:presLayoutVars>
      </dgm:prSet>
      <dgm:spPr/>
    </dgm:pt>
    <dgm:pt modelId="{3546CDD9-8EFA-4020-93E6-B52829C6AC48}" type="pres">
      <dgm:prSet presAssocID="{41E2708A-CB87-4187-996E-D2585443159B}" presName="Accent" presStyleLbl="trAlignAcc1" presStyleIdx="0" presStyleCnt="3" custScaleY="110434" custLinFactNeighborX="-198" custLinFactNeighborY="6082">
        <dgm:presLayoutVars>
          <dgm:chMax val="0"/>
          <dgm:chPref val="0"/>
        </dgm:presLayoutVars>
      </dgm:prSet>
      <dgm:spPr>
        <a:ln>
          <a:noFill/>
        </a:ln>
      </dgm:spPr>
    </dgm:pt>
    <dgm:pt modelId="{B239A7CD-F2BB-4113-9FC5-444CC48B947E}" type="pres">
      <dgm:prSet presAssocID="{41E2708A-CB87-4187-996E-D2585443159B}" presName="Image" presStyleLbl="alignImgPlace1" presStyleIdx="0" presStyleCnt="3" custScaleY="123555" custLinFactNeighborY="13905">
        <dgm:presLayoutVars>
          <dgm:chMax val="0"/>
          <dgm:chPref val="0"/>
        </dgm:presLayoutVars>
      </dgm:prSet>
      <dgm:spPr>
        <a:blipFill rotWithShape="1">
          <a:blip xmlns:r="http://schemas.openxmlformats.org/officeDocument/2006/relationships" r:embed="rId1"/>
          <a:srcRect/>
          <a:stretch>
            <a:fillRect l="-2000" r="-2000"/>
          </a:stretch>
        </a:blipFill>
      </dgm:spPr>
    </dgm:pt>
    <dgm:pt modelId="{2421C430-2B30-4C1B-B088-FE74A66FD3E4}" type="pres">
      <dgm:prSet presAssocID="{41E2708A-CB87-4187-996E-D2585443159B}" presName="ChildComposite" presStyleCnt="0"/>
      <dgm:spPr/>
    </dgm:pt>
    <dgm:pt modelId="{01CA7B64-3335-495E-B66A-A530ECF9F792}" type="pres">
      <dgm:prSet presAssocID="{41E2708A-CB87-4187-996E-D2585443159B}" presName="Child" presStyleLbl="node1" presStyleIdx="0" presStyleCnt="0">
        <dgm:presLayoutVars>
          <dgm:chMax val="0"/>
          <dgm:chPref val="0"/>
          <dgm:bulletEnabled val="1"/>
        </dgm:presLayoutVars>
      </dgm:prSet>
      <dgm:spPr/>
    </dgm:pt>
    <dgm:pt modelId="{C2C7477C-E761-429A-8DED-28952BEBCE38}" type="pres">
      <dgm:prSet presAssocID="{41E2708A-CB87-4187-996E-D2585443159B}" presName="Parent" presStyleLbl="revTx" presStyleIdx="0" presStyleCnt="3" custLinFactNeighborY="55570">
        <dgm:presLayoutVars>
          <dgm:chMax val="1"/>
          <dgm:chPref val="0"/>
          <dgm:bulletEnabled val="1"/>
        </dgm:presLayoutVars>
      </dgm:prSet>
      <dgm:spPr/>
    </dgm:pt>
    <dgm:pt modelId="{256092F2-4C77-4327-94EF-3D279C2FADA7}" type="pres">
      <dgm:prSet presAssocID="{DE8E857F-372E-4533-B572-A1ED3CE47EA8}" presName="sibTrans" presStyleCnt="0"/>
      <dgm:spPr/>
    </dgm:pt>
    <dgm:pt modelId="{E9987781-2041-41A2-96E4-7FE298814831}" type="pres">
      <dgm:prSet presAssocID="{37A620A9-3565-4A6D-A3F1-D8A9FC8C7F31}" presName="composite" presStyleCnt="0">
        <dgm:presLayoutVars>
          <dgm:chMax val="1"/>
          <dgm:chPref val="1"/>
        </dgm:presLayoutVars>
      </dgm:prSet>
      <dgm:spPr/>
    </dgm:pt>
    <dgm:pt modelId="{80AFEA98-6707-4503-9851-23AE5C2F5594}" type="pres">
      <dgm:prSet presAssocID="{37A620A9-3565-4A6D-A3F1-D8A9FC8C7F31}" presName="Accent" presStyleLbl="trAlignAcc1" presStyleIdx="1" presStyleCnt="3" custScaleY="110434" custLinFactNeighborX="-198" custLinFactNeighborY="6082">
        <dgm:presLayoutVars>
          <dgm:chMax val="0"/>
          <dgm:chPref val="0"/>
        </dgm:presLayoutVars>
      </dgm:prSet>
      <dgm:spPr>
        <a:ln>
          <a:noFill/>
        </a:ln>
      </dgm:spPr>
    </dgm:pt>
    <dgm:pt modelId="{56D53386-CE4E-42C5-BEA1-61D257B27206}" type="pres">
      <dgm:prSet presAssocID="{37A620A9-3565-4A6D-A3F1-D8A9FC8C7F31}" presName="Image" presStyleLbl="alignImgPlace1" presStyleIdx="1" presStyleCnt="3" custScaleY="123555" custLinFactNeighborY="13905">
        <dgm:presLayoutVars>
          <dgm:chMax val="0"/>
          <dgm:chPref val="0"/>
        </dgm:presLayoutVars>
      </dgm:prSet>
      <dgm:spPr>
        <a:blipFill rotWithShape="1">
          <a:blip xmlns:r="http://schemas.openxmlformats.org/officeDocument/2006/relationships" r:embed="rId2"/>
          <a:srcRect/>
          <a:stretch>
            <a:fillRect l="-2000" r="-2000"/>
          </a:stretch>
        </a:blipFill>
      </dgm:spPr>
    </dgm:pt>
    <dgm:pt modelId="{879C3FE1-E32C-4D36-AE40-6127E08D385B}" type="pres">
      <dgm:prSet presAssocID="{37A620A9-3565-4A6D-A3F1-D8A9FC8C7F31}" presName="ChildComposite" presStyleCnt="0"/>
      <dgm:spPr/>
    </dgm:pt>
    <dgm:pt modelId="{81CAB09E-454D-4E3E-A453-DB76A4288D28}" type="pres">
      <dgm:prSet presAssocID="{37A620A9-3565-4A6D-A3F1-D8A9FC8C7F31}" presName="Child" presStyleLbl="node1" presStyleIdx="0" presStyleCnt="0">
        <dgm:presLayoutVars>
          <dgm:chMax val="0"/>
          <dgm:chPref val="0"/>
          <dgm:bulletEnabled val="1"/>
        </dgm:presLayoutVars>
      </dgm:prSet>
      <dgm:spPr/>
    </dgm:pt>
    <dgm:pt modelId="{54482773-394A-4722-AB2E-3DAA6812EDA0}" type="pres">
      <dgm:prSet presAssocID="{37A620A9-3565-4A6D-A3F1-D8A9FC8C7F31}" presName="Parent" presStyleLbl="revTx" presStyleIdx="1" presStyleCnt="3" custLinFactNeighborY="55570">
        <dgm:presLayoutVars>
          <dgm:chMax val="1"/>
          <dgm:chPref val="0"/>
          <dgm:bulletEnabled val="1"/>
        </dgm:presLayoutVars>
      </dgm:prSet>
      <dgm:spPr/>
    </dgm:pt>
    <dgm:pt modelId="{D9B8CC71-15FC-4AA6-AAEA-57B1ED8353AB}" type="pres">
      <dgm:prSet presAssocID="{49EBED2F-446D-4832-841E-0DAC668B7AD2}" presName="sibTrans" presStyleCnt="0"/>
      <dgm:spPr/>
    </dgm:pt>
    <dgm:pt modelId="{17B0ED94-4351-48CF-84EC-99D7B7E2CABB}" type="pres">
      <dgm:prSet presAssocID="{3FD197F9-661F-4BE8-8572-30D65262B5D2}" presName="composite" presStyleCnt="0">
        <dgm:presLayoutVars>
          <dgm:chMax val="1"/>
          <dgm:chPref val="1"/>
        </dgm:presLayoutVars>
      </dgm:prSet>
      <dgm:spPr/>
    </dgm:pt>
    <dgm:pt modelId="{1A81C853-5181-48EA-8B51-5CD313A4B636}" type="pres">
      <dgm:prSet presAssocID="{3FD197F9-661F-4BE8-8572-30D65262B5D2}" presName="Accent" presStyleLbl="trAlignAcc1" presStyleIdx="2" presStyleCnt="3" custScaleY="110434" custLinFactNeighborX="-198" custLinFactNeighborY="6082">
        <dgm:presLayoutVars>
          <dgm:chMax val="0"/>
          <dgm:chPref val="0"/>
        </dgm:presLayoutVars>
      </dgm:prSet>
      <dgm:spPr>
        <a:ln>
          <a:noFill/>
        </a:ln>
      </dgm:spPr>
    </dgm:pt>
    <dgm:pt modelId="{B75878EF-770C-495A-8592-624D2741C261}" type="pres">
      <dgm:prSet presAssocID="{3FD197F9-661F-4BE8-8572-30D65262B5D2}" presName="Image" presStyleLbl="alignImgPlace1" presStyleIdx="2" presStyleCnt="3" custScaleY="123555" custLinFactNeighborY="13905">
        <dgm:presLayoutVars>
          <dgm:chMax val="0"/>
          <dgm:chPref val="0"/>
        </dgm:presLayoutVars>
      </dgm:prSet>
      <dgm:spPr>
        <a:blipFill rotWithShape="1">
          <a:blip xmlns:r="http://schemas.openxmlformats.org/officeDocument/2006/relationships" r:embed="rId3"/>
          <a:srcRect/>
          <a:stretch>
            <a:fillRect l="-2000" r="-2000"/>
          </a:stretch>
        </a:blipFill>
      </dgm:spPr>
    </dgm:pt>
    <dgm:pt modelId="{F036B221-914C-46FB-9257-00EA87DF6351}" type="pres">
      <dgm:prSet presAssocID="{3FD197F9-661F-4BE8-8572-30D65262B5D2}" presName="ChildComposite" presStyleCnt="0"/>
      <dgm:spPr/>
    </dgm:pt>
    <dgm:pt modelId="{A971C419-9D66-45DA-BAB0-25133EBF9D6F}" type="pres">
      <dgm:prSet presAssocID="{3FD197F9-661F-4BE8-8572-30D65262B5D2}" presName="Child" presStyleLbl="node1" presStyleIdx="0" presStyleCnt="0">
        <dgm:presLayoutVars>
          <dgm:chMax val="0"/>
          <dgm:chPref val="0"/>
          <dgm:bulletEnabled val="1"/>
        </dgm:presLayoutVars>
      </dgm:prSet>
      <dgm:spPr/>
    </dgm:pt>
    <dgm:pt modelId="{6346DE16-E4AF-4709-B3BF-92CE57A2C687}" type="pres">
      <dgm:prSet presAssocID="{3FD197F9-661F-4BE8-8572-30D65262B5D2}" presName="Parent" presStyleLbl="revTx" presStyleIdx="2" presStyleCnt="3" custLinFactNeighborY="55570">
        <dgm:presLayoutVars>
          <dgm:chMax val="1"/>
          <dgm:chPref val="0"/>
          <dgm:bulletEnabled val="1"/>
        </dgm:presLayoutVars>
      </dgm:prSet>
      <dgm:spPr/>
    </dgm:pt>
  </dgm:ptLst>
  <dgm:cxnLst>
    <dgm:cxn modelId="{62D14906-305D-4812-8B7D-E27137105E68}" type="presOf" srcId="{37A620A9-3565-4A6D-A3F1-D8A9FC8C7F31}" destId="{54482773-394A-4722-AB2E-3DAA6812EDA0}" srcOrd="0" destOrd="0" presId="urn:microsoft.com/office/officeart/2008/layout/CaptionedPictures"/>
    <dgm:cxn modelId="{E8570322-59ED-4895-ADD7-0D9C27614F28}" srcId="{150BFE09-981D-4AD2-8096-F112C763BE00}" destId="{41E2708A-CB87-4187-996E-D2585443159B}" srcOrd="0" destOrd="0" parTransId="{1519DA7D-DE00-4513-A232-F9F032F5C19E}" sibTransId="{DE8E857F-372E-4533-B572-A1ED3CE47EA8}"/>
    <dgm:cxn modelId="{781DEB28-FC23-4AC3-95DB-E6A7B6FF570F}" type="presOf" srcId="{150BFE09-981D-4AD2-8096-F112C763BE00}" destId="{E9D81453-C3CA-4F55-B071-9E1844068750}" srcOrd="0" destOrd="0" presId="urn:microsoft.com/office/officeart/2008/layout/CaptionedPictures"/>
    <dgm:cxn modelId="{F6979C30-01FB-43AC-8662-FF066B0024D1}" type="presOf" srcId="{41E2708A-CB87-4187-996E-D2585443159B}" destId="{C2C7477C-E761-429A-8DED-28952BEBCE38}" srcOrd="0" destOrd="0" presId="urn:microsoft.com/office/officeart/2008/layout/CaptionedPictures"/>
    <dgm:cxn modelId="{19CB0339-AF4D-4888-8641-D97DCE15FEE6}" type="presOf" srcId="{3FD197F9-661F-4BE8-8572-30D65262B5D2}" destId="{6346DE16-E4AF-4709-B3BF-92CE57A2C687}" srcOrd="0" destOrd="0" presId="urn:microsoft.com/office/officeart/2008/layout/CaptionedPictures"/>
    <dgm:cxn modelId="{73A1F939-C8F4-4013-B9BE-478B4D6573B2}" srcId="{150BFE09-981D-4AD2-8096-F112C763BE00}" destId="{3FD197F9-661F-4BE8-8572-30D65262B5D2}" srcOrd="2" destOrd="0" parTransId="{9CCBCF2A-6AB0-4C8B-8227-F5F06E70FD87}" sibTransId="{46ECA47B-C9BA-4A02-A012-01318CDF1D07}"/>
    <dgm:cxn modelId="{F9CD73D9-87DA-4E7B-AE90-E19DA53443DA}" srcId="{150BFE09-981D-4AD2-8096-F112C763BE00}" destId="{37A620A9-3565-4A6D-A3F1-D8A9FC8C7F31}" srcOrd="1" destOrd="0" parTransId="{67F21FE6-EABD-42B7-8931-4F7813727910}" sibTransId="{49EBED2F-446D-4832-841E-0DAC668B7AD2}"/>
    <dgm:cxn modelId="{61ACAD4F-BF65-4283-A9A1-A6C7AB8A45DD}" type="presParOf" srcId="{E9D81453-C3CA-4F55-B071-9E1844068750}" destId="{518825A7-5EB3-42AF-8F62-571CA0BB2868}" srcOrd="0" destOrd="0" presId="urn:microsoft.com/office/officeart/2008/layout/CaptionedPictures"/>
    <dgm:cxn modelId="{EEF78B78-C7F3-4622-A178-9A9CC757A9F9}" type="presParOf" srcId="{518825A7-5EB3-42AF-8F62-571CA0BB2868}" destId="{3546CDD9-8EFA-4020-93E6-B52829C6AC48}" srcOrd="0" destOrd="0" presId="urn:microsoft.com/office/officeart/2008/layout/CaptionedPictures"/>
    <dgm:cxn modelId="{A3306F7A-17F0-4B24-99A7-0A1FB04BF5A2}" type="presParOf" srcId="{518825A7-5EB3-42AF-8F62-571CA0BB2868}" destId="{B239A7CD-F2BB-4113-9FC5-444CC48B947E}" srcOrd="1" destOrd="0" presId="urn:microsoft.com/office/officeart/2008/layout/CaptionedPictures"/>
    <dgm:cxn modelId="{4ACF7782-0BA3-484A-BA2E-4AA8A4996E94}" type="presParOf" srcId="{518825A7-5EB3-42AF-8F62-571CA0BB2868}" destId="{2421C430-2B30-4C1B-B088-FE74A66FD3E4}" srcOrd="2" destOrd="0" presId="urn:microsoft.com/office/officeart/2008/layout/CaptionedPictures"/>
    <dgm:cxn modelId="{81F8B2F3-F03E-416B-95B6-E8DD485625C5}" type="presParOf" srcId="{2421C430-2B30-4C1B-B088-FE74A66FD3E4}" destId="{01CA7B64-3335-495E-B66A-A530ECF9F792}" srcOrd="0" destOrd="0" presId="urn:microsoft.com/office/officeart/2008/layout/CaptionedPictures"/>
    <dgm:cxn modelId="{567C7159-D1C4-4C4F-9BB4-6A2C0682BEC8}" type="presParOf" srcId="{2421C430-2B30-4C1B-B088-FE74A66FD3E4}" destId="{C2C7477C-E761-429A-8DED-28952BEBCE38}" srcOrd="1" destOrd="0" presId="urn:microsoft.com/office/officeart/2008/layout/CaptionedPictures"/>
    <dgm:cxn modelId="{9C164250-DA19-483D-9F02-5CDE12620605}" type="presParOf" srcId="{E9D81453-C3CA-4F55-B071-9E1844068750}" destId="{256092F2-4C77-4327-94EF-3D279C2FADA7}" srcOrd="1" destOrd="0" presId="urn:microsoft.com/office/officeart/2008/layout/CaptionedPictures"/>
    <dgm:cxn modelId="{18D01891-D188-4DB1-8844-873683166FFD}" type="presParOf" srcId="{E9D81453-C3CA-4F55-B071-9E1844068750}" destId="{E9987781-2041-41A2-96E4-7FE298814831}" srcOrd="2" destOrd="0" presId="urn:microsoft.com/office/officeart/2008/layout/CaptionedPictures"/>
    <dgm:cxn modelId="{C9077D0E-AD18-460F-9FC6-6895E19271A9}" type="presParOf" srcId="{E9987781-2041-41A2-96E4-7FE298814831}" destId="{80AFEA98-6707-4503-9851-23AE5C2F5594}" srcOrd="0" destOrd="0" presId="urn:microsoft.com/office/officeart/2008/layout/CaptionedPictures"/>
    <dgm:cxn modelId="{6363629E-5440-4E5C-BCCF-72637E741021}" type="presParOf" srcId="{E9987781-2041-41A2-96E4-7FE298814831}" destId="{56D53386-CE4E-42C5-BEA1-61D257B27206}" srcOrd="1" destOrd="0" presId="urn:microsoft.com/office/officeart/2008/layout/CaptionedPictures"/>
    <dgm:cxn modelId="{3D5BBEFD-55CD-415E-81FC-CE5B243681E4}" type="presParOf" srcId="{E9987781-2041-41A2-96E4-7FE298814831}" destId="{879C3FE1-E32C-4D36-AE40-6127E08D385B}" srcOrd="2" destOrd="0" presId="urn:microsoft.com/office/officeart/2008/layout/CaptionedPictures"/>
    <dgm:cxn modelId="{579C8D2B-22BE-477B-AA3C-A4E19201CEC6}" type="presParOf" srcId="{879C3FE1-E32C-4D36-AE40-6127E08D385B}" destId="{81CAB09E-454D-4E3E-A453-DB76A4288D28}" srcOrd="0" destOrd="0" presId="urn:microsoft.com/office/officeart/2008/layout/CaptionedPictures"/>
    <dgm:cxn modelId="{24DB37AB-F567-4C17-81FC-A52453C0E428}" type="presParOf" srcId="{879C3FE1-E32C-4D36-AE40-6127E08D385B}" destId="{54482773-394A-4722-AB2E-3DAA6812EDA0}" srcOrd="1" destOrd="0" presId="urn:microsoft.com/office/officeart/2008/layout/CaptionedPictures"/>
    <dgm:cxn modelId="{F635605B-1A3F-4499-B5C9-F4B4F0022DE7}" type="presParOf" srcId="{E9D81453-C3CA-4F55-B071-9E1844068750}" destId="{D9B8CC71-15FC-4AA6-AAEA-57B1ED8353AB}" srcOrd="3" destOrd="0" presId="urn:microsoft.com/office/officeart/2008/layout/CaptionedPictures"/>
    <dgm:cxn modelId="{D382E3EB-6024-43D6-9263-7BA1D2D5358A}" type="presParOf" srcId="{E9D81453-C3CA-4F55-B071-9E1844068750}" destId="{17B0ED94-4351-48CF-84EC-99D7B7E2CABB}" srcOrd="4" destOrd="0" presId="urn:microsoft.com/office/officeart/2008/layout/CaptionedPictures"/>
    <dgm:cxn modelId="{D45132AF-0EC5-499B-BBDD-A2AC139EAFEE}" type="presParOf" srcId="{17B0ED94-4351-48CF-84EC-99D7B7E2CABB}" destId="{1A81C853-5181-48EA-8B51-5CD313A4B636}" srcOrd="0" destOrd="0" presId="urn:microsoft.com/office/officeart/2008/layout/CaptionedPictures"/>
    <dgm:cxn modelId="{25A0773E-A743-4425-A2D4-EB3B78756751}" type="presParOf" srcId="{17B0ED94-4351-48CF-84EC-99D7B7E2CABB}" destId="{B75878EF-770C-495A-8592-624D2741C261}" srcOrd="1" destOrd="0" presId="urn:microsoft.com/office/officeart/2008/layout/CaptionedPictures"/>
    <dgm:cxn modelId="{308A7A9F-AA43-49BC-9921-285EFAFAAD4A}" type="presParOf" srcId="{17B0ED94-4351-48CF-84EC-99D7B7E2CABB}" destId="{F036B221-914C-46FB-9257-00EA87DF6351}" srcOrd="2" destOrd="0" presId="urn:microsoft.com/office/officeart/2008/layout/CaptionedPictures"/>
    <dgm:cxn modelId="{84466358-A04F-4DDE-882D-D0553981AA63}" type="presParOf" srcId="{F036B221-914C-46FB-9257-00EA87DF6351}" destId="{A971C419-9D66-45DA-BAB0-25133EBF9D6F}" srcOrd="0" destOrd="0" presId="urn:microsoft.com/office/officeart/2008/layout/CaptionedPictures"/>
    <dgm:cxn modelId="{7C234F60-54E7-4A57-B667-5B52604E64B9}" type="presParOf" srcId="{F036B221-914C-46FB-9257-00EA87DF6351}" destId="{6346DE16-E4AF-4709-B3BF-92CE57A2C687}" srcOrd="1" destOrd="0" presId="urn:microsoft.com/office/officeart/2008/layout/CaptionedPicture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61704-F58F-40A9-B9F7-226CCCBF30AD}"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35133414-F718-492B-A73B-E2965ED71FDF}">
      <dgm:prSet phldrT="[Text]" custT="1"/>
      <dgm:spPr/>
      <dgm:t>
        <a:bodyPr/>
        <a:lstStyle/>
        <a:p>
          <a:pPr>
            <a:buNone/>
          </a:pPr>
          <a:r>
            <a:rPr lang="en-GB" sz="1600" b="1" i="0" u="none" strike="noStrike">
              <a:solidFill>
                <a:srgbClr val="000000"/>
              </a:solidFill>
            </a:rPr>
            <a:t>Total grants: </a:t>
          </a:r>
          <a:endParaRPr lang="en-US" sz="1600" b="0" i="0">
            <a:solidFill>
              <a:srgbClr val="000000"/>
            </a:solidFill>
          </a:endParaRPr>
        </a:p>
        <a:p>
          <a:pPr>
            <a:buNone/>
          </a:pPr>
          <a:r>
            <a:rPr lang="en-GB" sz="1600" b="0" i="0" u="none" strike="noStrike">
              <a:solidFill>
                <a:srgbClr val="000000"/>
              </a:solidFill>
              <a:latin typeface="Arial" panose="020B0604020202020204"/>
            </a:rPr>
            <a:t>4,832</a:t>
          </a:r>
          <a:r>
            <a:rPr lang="en-US" sz="1600" b="0" i="0">
              <a:solidFill>
                <a:srgbClr val="000000"/>
              </a:solidFill>
            </a:rPr>
            <a:t>​</a:t>
          </a:r>
          <a:endParaRPr lang="en-GB" sz="1600"/>
        </a:p>
      </dgm:t>
    </dgm:pt>
    <dgm:pt modelId="{3D483B21-80CD-4F9E-AD17-C27C439A8D2C}" type="parTrans" cxnId="{36C13942-7969-4982-870D-47FEA1E748A5}">
      <dgm:prSet/>
      <dgm:spPr/>
      <dgm:t>
        <a:bodyPr/>
        <a:lstStyle/>
        <a:p>
          <a:endParaRPr lang="en-GB"/>
        </a:p>
      </dgm:t>
    </dgm:pt>
    <dgm:pt modelId="{76A0E899-AD2B-4B28-BD17-044F498B1A94}" type="sibTrans" cxnId="{36C13942-7969-4982-870D-47FEA1E748A5}">
      <dgm:prSet/>
      <dgm:spPr/>
      <dgm:t>
        <a:bodyPr/>
        <a:lstStyle/>
        <a:p>
          <a:endParaRPr lang="en-GB"/>
        </a:p>
      </dgm:t>
    </dgm:pt>
    <dgm:pt modelId="{14B54417-334A-498B-B927-01208AC98F71}">
      <dgm:prSet phldrT="[Text]" custT="1"/>
      <dgm:spPr/>
      <dgm:t>
        <a:bodyPr/>
        <a:lstStyle/>
        <a:p>
          <a:pPr>
            <a:buNone/>
          </a:pPr>
          <a:r>
            <a:rPr lang="en-GB" sz="1600" b="1" i="0" u="none" strike="noStrike">
              <a:solidFill>
                <a:srgbClr val="000000"/>
              </a:solidFill>
            </a:rPr>
            <a:t>Total spend: </a:t>
          </a:r>
        </a:p>
        <a:p>
          <a:pPr>
            <a:buNone/>
          </a:pPr>
          <a:r>
            <a:rPr lang="en-US" sz="1600" b="1" i="0" u="none" strike="noStrike">
              <a:solidFill>
                <a:srgbClr val="000000"/>
              </a:solidFill>
            </a:rPr>
            <a:t>£1,768,762.52</a:t>
          </a:r>
          <a:endParaRPr lang="en-GB" sz="1600"/>
        </a:p>
      </dgm:t>
    </dgm:pt>
    <dgm:pt modelId="{DB5DC3D1-C185-4D6D-94E3-26134780E8EA}" type="parTrans" cxnId="{D010D8D6-E9A2-42A4-ADB4-2F70B6ECC05E}">
      <dgm:prSet/>
      <dgm:spPr/>
      <dgm:t>
        <a:bodyPr/>
        <a:lstStyle/>
        <a:p>
          <a:endParaRPr lang="en-GB"/>
        </a:p>
      </dgm:t>
    </dgm:pt>
    <dgm:pt modelId="{308DB7A6-41FF-4CC6-B19C-93CD1D3AAECA}" type="sibTrans" cxnId="{D010D8D6-E9A2-42A4-ADB4-2F70B6ECC05E}">
      <dgm:prSet/>
      <dgm:spPr/>
      <dgm:t>
        <a:bodyPr/>
        <a:lstStyle/>
        <a:p>
          <a:endParaRPr lang="en-GB"/>
        </a:p>
      </dgm:t>
    </dgm:pt>
    <dgm:pt modelId="{71A9523A-B73B-4316-935F-FE8E1BA4BAEF}">
      <dgm:prSet phldrT="[Text]" custT="1"/>
      <dgm:spPr/>
      <dgm:t>
        <a:bodyPr/>
        <a:lstStyle/>
        <a:p>
          <a:pPr>
            <a:buNone/>
          </a:pPr>
          <a:r>
            <a:rPr lang="en-GB" sz="1600" b="1" i="0" u="none" strike="noStrike">
              <a:solidFill>
                <a:srgbClr val="000000"/>
              </a:solidFill>
            </a:rPr>
            <a:t>Total beneficiaries: </a:t>
          </a:r>
          <a:endParaRPr lang="en-GB" sz="1600"/>
        </a:p>
        <a:p>
          <a:pPr>
            <a:buNone/>
          </a:pPr>
          <a:r>
            <a:rPr lang="en-US" sz="1600" b="0" i="0" u="none" strike="noStrike">
              <a:latin typeface="Arial" panose="020B0604020202020204"/>
            </a:rPr>
            <a:t>8,086</a:t>
          </a:r>
          <a:endParaRPr lang="en-GB" sz="1600"/>
        </a:p>
      </dgm:t>
    </dgm:pt>
    <dgm:pt modelId="{4FA18D06-0660-4B83-8F48-2B720DDD946E}" type="parTrans" cxnId="{4B34B8EE-1EDD-4E94-AB3A-DDECCC7AEFB8}">
      <dgm:prSet/>
      <dgm:spPr/>
      <dgm:t>
        <a:bodyPr/>
        <a:lstStyle/>
        <a:p>
          <a:endParaRPr lang="en-GB"/>
        </a:p>
      </dgm:t>
    </dgm:pt>
    <dgm:pt modelId="{1E64F4BF-C296-4B08-8A3D-68853AF35268}" type="sibTrans" cxnId="{4B34B8EE-1EDD-4E94-AB3A-DDECCC7AEFB8}">
      <dgm:prSet/>
      <dgm:spPr/>
      <dgm:t>
        <a:bodyPr/>
        <a:lstStyle/>
        <a:p>
          <a:endParaRPr lang="en-GB"/>
        </a:p>
      </dgm:t>
    </dgm:pt>
    <dgm:pt modelId="{E24758EB-799D-47FE-A3EC-E6EEE7210B82}" type="pres">
      <dgm:prSet presAssocID="{D1461704-F58F-40A9-B9F7-226CCCBF30AD}" presName="Name0" presStyleCnt="0">
        <dgm:presLayoutVars>
          <dgm:dir/>
          <dgm:resizeHandles val="exact"/>
        </dgm:presLayoutVars>
      </dgm:prSet>
      <dgm:spPr/>
    </dgm:pt>
    <dgm:pt modelId="{88445486-33D1-4EE5-BE8A-8FFD0D8267B1}" type="pres">
      <dgm:prSet presAssocID="{35133414-F718-492B-A73B-E2965ED71FDF}" presName="composite" presStyleCnt="0"/>
      <dgm:spPr/>
    </dgm:pt>
    <dgm:pt modelId="{1637665C-F7BA-49B8-BF72-0EB79A2A8F91}" type="pres">
      <dgm:prSet presAssocID="{35133414-F718-492B-A73B-E2965ED71FDF}" presName="bgChev" presStyleLbl="node1" presStyleIdx="0" presStyleCnt="3"/>
      <dgm:spPr/>
    </dgm:pt>
    <dgm:pt modelId="{33004C63-1276-4146-99D7-BF240B578794}" type="pres">
      <dgm:prSet presAssocID="{35133414-F718-492B-A73B-E2965ED71FDF}" presName="txNode" presStyleLbl="fgAcc1" presStyleIdx="0" presStyleCnt="3">
        <dgm:presLayoutVars>
          <dgm:bulletEnabled val="1"/>
        </dgm:presLayoutVars>
      </dgm:prSet>
      <dgm:spPr/>
    </dgm:pt>
    <dgm:pt modelId="{BB8514DB-E27D-441F-95BC-3C68EF3DC66E}" type="pres">
      <dgm:prSet presAssocID="{76A0E899-AD2B-4B28-BD17-044F498B1A94}" presName="compositeSpace" presStyleCnt="0"/>
      <dgm:spPr/>
    </dgm:pt>
    <dgm:pt modelId="{68A227CD-F7D1-41DB-935D-964944D88145}" type="pres">
      <dgm:prSet presAssocID="{14B54417-334A-498B-B927-01208AC98F71}" presName="composite" presStyleCnt="0"/>
      <dgm:spPr/>
    </dgm:pt>
    <dgm:pt modelId="{E4885211-F408-4ADC-827B-BD37EC4A4164}" type="pres">
      <dgm:prSet presAssocID="{14B54417-334A-498B-B927-01208AC98F71}" presName="bgChev" presStyleLbl="node1" presStyleIdx="1" presStyleCnt="3"/>
      <dgm:spPr/>
    </dgm:pt>
    <dgm:pt modelId="{57155C3C-877D-4860-A566-42B2F83F5510}" type="pres">
      <dgm:prSet presAssocID="{14B54417-334A-498B-B927-01208AC98F71}" presName="txNode" presStyleLbl="fgAcc1" presStyleIdx="1" presStyleCnt="3">
        <dgm:presLayoutVars>
          <dgm:bulletEnabled val="1"/>
        </dgm:presLayoutVars>
      </dgm:prSet>
      <dgm:spPr/>
    </dgm:pt>
    <dgm:pt modelId="{B3FC605C-BFC3-42EF-8183-858C09EF37D6}" type="pres">
      <dgm:prSet presAssocID="{308DB7A6-41FF-4CC6-B19C-93CD1D3AAECA}" presName="compositeSpace" presStyleCnt="0"/>
      <dgm:spPr/>
    </dgm:pt>
    <dgm:pt modelId="{4408015F-2BB1-4ED0-B1C3-BD87AC4DF951}" type="pres">
      <dgm:prSet presAssocID="{71A9523A-B73B-4316-935F-FE8E1BA4BAEF}" presName="composite" presStyleCnt="0"/>
      <dgm:spPr/>
    </dgm:pt>
    <dgm:pt modelId="{6393F464-570B-4969-B64A-A29856D8E491}" type="pres">
      <dgm:prSet presAssocID="{71A9523A-B73B-4316-935F-FE8E1BA4BAEF}" presName="bgChev" presStyleLbl="node1" presStyleIdx="2" presStyleCnt="3"/>
      <dgm:spPr/>
    </dgm:pt>
    <dgm:pt modelId="{77BAFCEB-4A5C-4B6D-A9BC-1705EC85BAF2}" type="pres">
      <dgm:prSet presAssocID="{71A9523A-B73B-4316-935F-FE8E1BA4BAEF}" presName="txNode" presStyleLbl="fgAcc1" presStyleIdx="2" presStyleCnt="3">
        <dgm:presLayoutVars>
          <dgm:bulletEnabled val="1"/>
        </dgm:presLayoutVars>
      </dgm:prSet>
      <dgm:spPr/>
    </dgm:pt>
  </dgm:ptLst>
  <dgm:cxnLst>
    <dgm:cxn modelId="{9DA8855D-D92A-492C-A0BE-2BD3EBC7AA12}" type="presOf" srcId="{14B54417-334A-498B-B927-01208AC98F71}" destId="{57155C3C-877D-4860-A566-42B2F83F5510}" srcOrd="0" destOrd="0" presId="urn:microsoft.com/office/officeart/2005/8/layout/chevronAccent+Icon"/>
    <dgm:cxn modelId="{36C13942-7969-4982-870D-47FEA1E748A5}" srcId="{D1461704-F58F-40A9-B9F7-226CCCBF30AD}" destId="{35133414-F718-492B-A73B-E2965ED71FDF}" srcOrd="0" destOrd="0" parTransId="{3D483B21-80CD-4F9E-AD17-C27C439A8D2C}" sibTransId="{76A0E899-AD2B-4B28-BD17-044F498B1A94}"/>
    <dgm:cxn modelId="{CAF5AB43-8646-48AA-8BCF-94DB1346F773}" type="presOf" srcId="{71A9523A-B73B-4316-935F-FE8E1BA4BAEF}" destId="{77BAFCEB-4A5C-4B6D-A9BC-1705EC85BAF2}" srcOrd="0" destOrd="0" presId="urn:microsoft.com/office/officeart/2005/8/layout/chevronAccent+Icon"/>
    <dgm:cxn modelId="{966A2458-6DBA-437C-AD6F-C41E0A90B67A}" type="presOf" srcId="{D1461704-F58F-40A9-B9F7-226CCCBF30AD}" destId="{E24758EB-799D-47FE-A3EC-E6EEE7210B82}" srcOrd="0" destOrd="0" presId="urn:microsoft.com/office/officeart/2005/8/layout/chevronAccent+Icon"/>
    <dgm:cxn modelId="{D0E17ACF-02F4-4DCA-9A34-7AC647E07840}" type="presOf" srcId="{35133414-F718-492B-A73B-E2965ED71FDF}" destId="{33004C63-1276-4146-99D7-BF240B578794}" srcOrd="0" destOrd="0" presId="urn:microsoft.com/office/officeart/2005/8/layout/chevronAccent+Icon"/>
    <dgm:cxn modelId="{D010D8D6-E9A2-42A4-ADB4-2F70B6ECC05E}" srcId="{D1461704-F58F-40A9-B9F7-226CCCBF30AD}" destId="{14B54417-334A-498B-B927-01208AC98F71}" srcOrd="1" destOrd="0" parTransId="{DB5DC3D1-C185-4D6D-94E3-26134780E8EA}" sibTransId="{308DB7A6-41FF-4CC6-B19C-93CD1D3AAECA}"/>
    <dgm:cxn modelId="{4B34B8EE-1EDD-4E94-AB3A-DDECCC7AEFB8}" srcId="{D1461704-F58F-40A9-B9F7-226CCCBF30AD}" destId="{71A9523A-B73B-4316-935F-FE8E1BA4BAEF}" srcOrd="2" destOrd="0" parTransId="{4FA18D06-0660-4B83-8F48-2B720DDD946E}" sibTransId="{1E64F4BF-C296-4B08-8A3D-68853AF35268}"/>
    <dgm:cxn modelId="{C1A59245-896F-49AF-8896-140C0898C5D1}" type="presParOf" srcId="{E24758EB-799D-47FE-A3EC-E6EEE7210B82}" destId="{88445486-33D1-4EE5-BE8A-8FFD0D8267B1}" srcOrd="0" destOrd="0" presId="urn:microsoft.com/office/officeart/2005/8/layout/chevronAccent+Icon"/>
    <dgm:cxn modelId="{31BE43D6-C0A8-4182-BAAE-4055F7B589F1}" type="presParOf" srcId="{88445486-33D1-4EE5-BE8A-8FFD0D8267B1}" destId="{1637665C-F7BA-49B8-BF72-0EB79A2A8F91}" srcOrd="0" destOrd="0" presId="urn:microsoft.com/office/officeart/2005/8/layout/chevronAccent+Icon"/>
    <dgm:cxn modelId="{1FC2433E-0352-4208-8A22-34030D9067BA}" type="presParOf" srcId="{88445486-33D1-4EE5-BE8A-8FFD0D8267B1}" destId="{33004C63-1276-4146-99D7-BF240B578794}" srcOrd="1" destOrd="0" presId="urn:microsoft.com/office/officeart/2005/8/layout/chevronAccent+Icon"/>
    <dgm:cxn modelId="{901EDAA1-CF77-4119-975D-73B683C8330C}" type="presParOf" srcId="{E24758EB-799D-47FE-A3EC-E6EEE7210B82}" destId="{BB8514DB-E27D-441F-95BC-3C68EF3DC66E}" srcOrd="1" destOrd="0" presId="urn:microsoft.com/office/officeart/2005/8/layout/chevronAccent+Icon"/>
    <dgm:cxn modelId="{A881CDDE-688D-42C9-A654-05D3940CFAED}" type="presParOf" srcId="{E24758EB-799D-47FE-A3EC-E6EEE7210B82}" destId="{68A227CD-F7D1-41DB-935D-964944D88145}" srcOrd="2" destOrd="0" presId="urn:microsoft.com/office/officeart/2005/8/layout/chevronAccent+Icon"/>
    <dgm:cxn modelId="{99650FBD-A8C0-4F50-9F65-7E5ECDE96FFB}" type="presParOf" srcId="{68A227CD-F7D1-41DB-935D-964944D88145}" destId="{E4885211-F408-4ADC-827B-BD37EC4A4164}" srcOrd="0" destOrd="0" presId="urn:microsoft.com/office/officeart/2005/8/layout/chevronAccent+Icon"/>
    <dgm:cxn modelId="{214F703D-6B3A-4B1F-9673-254ED3F4D778}" type="presParOf" srcId="{68A227CD-F7D1-41DB-935D-964944D88145}" destId="{57155C3C-877D-4860-A566-42B2F83F5510}" srcOrd="1" destOrd="0" presId="urn:microsoft.com/office/officeart/2005/8/layout/chevronAccent+Icon"/>
    <dgm:cxn modelId="{DDF7A116-66A4-4048-ABF2-C918E473BC2B}" type="presParOf" srcId="{E24758EB-799D-47FE-A3EC-E6EEE7210B82}" destId="{B3FC605C-BFC3-42EF-8183-858C09EF37D6}" srcOrd="3" destOrd="0" presId="urn:microsoft.com/office/officeart/2005/8/layout/chevronAccent+Icon"/>
    <dgm:cxn modelId="{969F4058-2EFD-4709-B214-A97B4666E85D}" type="presParOf" srcId="{E24758EB-799D-47FE-A3EC-E6EEE7210B82}" destId="{4408015F-2BB1-4ED0-B1C3-BD87AC4DF951}" srcOrd="4" destOrd="0" presId="urn:microsoft.com/office/officeart/2005/8/layout/chevronAccent+Icon"/>
    <dgm:cxn modelId="{2852AD21-14E1-49D6-9508-B7DEFDCE1B58}" type="presParOf" srcId="{4408015F-2BB1-4ED0-B1C3-BD87AC4DF951}" destId="{6393F464-570B-4969-B64A-A29856D8E491}" srcOrd="0" destOrd="0" presId="urn:microsoft.com/office/officeart/2005/8/layout/chevronAccent+Icon"/>
    <dgm:cxn modelId="{1D179999-4715-4233-85D7-2C83C6A284ED}" type="presParOf" srcId="{4408015F-2BB1-4ED0-B1C3-BD87AC4DF951}" destId="{77BAFCEB-4A5C-4B6D-A9BC-1705EC85BAF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FCCAA-7BBC-4880-B391-CED879F9B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A8519A0-C708-4934-823D-78F4579DD02D}">
      <dgm:prSet phldrT="[Text]" custT="1"/>
      <dgm:spPr/>
      <dgm:t>
        <a:bodyPr/>
        <a:lstStyle/>
        <a:p>
          <a:r>
            <a:rPr lang="en-GB" sz="2800" dirty="0">
              <a:latin typeface="Arial" panose="020B0604020202020204"/>
            </a:rPr>
            <a:t>91</a:t>
          </a:r>
          <a:r>
            <a:rPr lang="en-GB" sz="2800" dirty="0"/>
            <a:t>%</a:t>
          </a:r>
        </a:p>
      </dgm:t>
    </dgm:pt>
    <dgm:pt modelId="{E107848C-1046-4360-83DF-45B164E6C70C}" type="parTrans" cxnId="{AB704931-A496-45E5-8CA9-9374D165AAFC}">
      <dgm:prSet/>
      <dgm:spPr/>
      <dgm:t>
        <a:bodyPr/>
        <a:lstStyle/>
        <a:p>
          <a:endParaRPr lang="en-GB" sz="1800"/>
        </a:p>
      </dgm:t>
    </dgm:pt>
    <dgm:pt modelId="{0B77AB1A-C761-49AC-AC9C-B376B5A8756C}" type="sibTrans" cxnId="{AB704931-A496-45E5-8CA9-9374D165AAFC}">
      <dgm:prSet/>
      <dgm:spPr/>
      <dgm:t>
        <a:bodyPr/>
        <a:lstStyle/>
        <a:p>
          <a:endParaRPr lang="en-GB" sz="1800"/>
        </a:p>
      </dgm:t>
    </dgm:pt>
    <dgm:pt modelId="{FE201908-1039-4119-A0F5-91F0D2BB8374}">
      <dgm:prSet phldrT="[Text]" custT="1"/>
      <dgm:spPr/>
      <dgm:t>
        <a:bodyPr/>
        <a:lstStyle/>
        <a:p>
          <a:pPr rtl="0"/>
          <a:r>
            <a:rPr lang="en-GB" sz="2000" dirty="0"/>
            <a:t>Found it </a:t>
          </a:r>
          <a:r>
            <a:rPr lang="en-GB" sz="2000" b="1" dirty="0">
              <a:latin typeface="Arial" panose="020B0604020202020204"/>
            </a:rPr>
            <a:t>'very difficult'</a:t>
          </a:r>
          <a:r>
            <a:rPr lang="en-GB" sz="2000" b="0" dirty="0">
              <a:latin typeface="Arial" panose="020B0604020202020204"/>
            </a:rPr>
            <a:t> or </a:t>
          </a:r>
          <a:r>
            <a:rPr lang="en-GB" sz="2000" b="1" dirty="0">
              <a:latin typeface="Arial" panose="020B0604020202020204"/>
            </a:rPr>
            <a:t>'difficult'</a:t>
          </a:r>
          <a:r>
            <a:rPr lang="en-GB" sz="2000" b="1" dirty="0"/>
            <a:t> to access </a:t>
          </a:r>
          <a:r>
            <a:rPr lang="en-GB" sz="2000" b="1" dirty="0">
              <a:latin typeface="Arial" panose="020B0604020202020204"/>
            </a:rPr>
            <a:t>specialist accommodation</a:t>
          </a:r>
          <a:r>
            <a:rPr lang="en-GB" sz="2000" b="1" dirty="0"/>
            <a:t> </a:t>
          </a:r>
          <a:endParaRPr lang="en-GB" sz="2000" b="0" dirty="0"/>
        </a:p>
      </dgm:t>
    </dgm:pt>
    <dgm:pt modelId="{32BF5954-BF14-431F-B6F5-7A0B7C402B39}" type="parTrans" cxnId="{6D97242A-3905-429C-AB37-AECBC8436636}">
      <dgm:prSet/>
      <dgm:spPr/>
      <dgm:t>
        <a:bodyPr/>
        <a:lstStyle/>
        <a:p>
          <a:endParaRPr lang="en-GB" sz="1800"/>
        </a:p>
      </dgm:t>
    </dgm:pt>
    <dgm:pt modelId="{CF113DA2-393B-4D3A-A811-E8CF49529D97}" type="sibTrans" cxnId="{6D97242A-3905-429C-AB37-AECBC8436636}">
      <dgm:prSet/>
      <dgm:spPr/>
      <dgm:t>
        <a:bodyPr/>
        <a:lstStyle/>
        <a:p>
          <a:endParaRPr lang="en-GB" sz="1800"/>
        </a:p>
      </dgm:t>
    </dgm:pt>
    <dgm:pt modelId="{833C9B38-55E1-4D54-85B9-80204A78B50C}">
      <dgm:prSet phldrT="[Text]" custT="1"/>
      <dgm:spPr/>
      <dgm:t>
        <a:bodyPr/>
        <a:lstStyle/>
        <a:p>
          <a:r>
            <a:rPr lang="en-GB" sz="2800" dirty="0">
              <a:latin typeface="Arial" panose="020B0604020202020204"/>
            </a:rPr>
            <a:t>88</a:t>
          </a:r>
          <a:r>
            <a:rPr lang="en-GB" sz="2800" dirty="0"/>
            <a:t>%</a:t>
          </a:r>
        </a:p>
      </dgm:t>
    </dgm:pt>
    <dgm:pt modelId="{2D2FAC85-6C27-445E-9EAE-F107D4CF0494}" type="parTrans" cxnId="{3DF45533-99AF-4B02-9BEB-86AE51AF6261}">
      <dgm:prSet/>
      <dgm:spPr/>
      <dgm:t>
        <a:bodyPr/>
        <a:lstStyle/>
        <a:p>
          <a:endParaRPr lang="en-GB" sz="1800"/>
        </a:p>
      </dgm:t>
    </dgm:pt>
    <dgm:pt modelId="{3202A16C-B05E-4882-9FA7-C6CC266AF9F7}" type="sibTrans" cxnId="{3DF45533-99AF-4B02-9BEB-86AE51AF6261}">
      <dgm:prSet/>
      <dgm:spPr/>
      <dgm:t>
        <a:bodyPr/>
        <a:lstStyle/>
        <a:p>
          <a:endParaRPr lang="en-GB" sz="1800"/>
        </a:p>
      </dgm:t>
    </dgm:pt>
    <dgm:pt modelId="{7346AFE7-77CC-4FC8-881D-FA6DA1F3B0A3}">
      <dgm:prSet phldrT="[Text]" custT="1"/>
      <dgm:spPr/>
      <dgm:t>
        <a:bodyPr/>
        <a:lstStyle/>
        <a:p>
          <a:pPr rtl="0"/>
          <a:r>
            <a:rPr lang="en-GB" sz="2000" dirty="0"/>
            <a:t>Observed that </a:t>
          </a:r>
          <a:r>
            <a:rPr lang="en-GB" sz="2000" b="1" dirty="0"/>
            <a:t>long waiting lists</a:t>
          </a:r>
          <a:r>
            <a:rPr lang="en-GB" sz="2000" b="1" dirty="0">
              <a:latin typeface="Arial" panose="020B0604020202020204"/>
            </a:rPr>
            <a:t> 'often'</a:t>
          </a:r>
          <a:r>
            <a:rPr lang="en-GB" sz="2000" b="1" dirty="0"/>
            <a:t> </a:t>
          </a:r>
          <a:r>
            <a:rPr lang="en-GB" sz="2000" b="1" dirty="0">
              <a:latin typeface="Arial" panose="020B0604020202020204"/>
            </a:rPr>
            <a:t>or 'always' </a:t>
          </a:r>
          <a:r>
            <a:rPr lang="en-GB" sz="2000" b="1" dirty="0"/>
            <a:t>presented barriers </a:t>
          </a:r>
          <a:r>
            <a:rPr lang="en-GB" sz="2000" b="0" dirty="0"/>
            <a:t>to people accessing support services</a:t>
          </a:r>
          <a:endParaRPr lang="en-GB" sz="2000" dirty="0"/>
        </a:p>
      </dgm:t>
    </dgm:pt>
    <dgm:pt modelId="{D7290C3F-C07D-4934-B17A-45625226912A}" type="parTrans" cxnId="{FB1EB877-4F1D-4712-BF83-8DEF26AE202C}">
      <dgm:prSet/>
      <dgm:spPr/>
      <dgm:t>
        <a:bodyPr/>
        <a:lstStyle/>
        <a:p>
          <a:endParaRPr lang="en-GB" sz="1800"/>
        </a:p>
      </dgm:t>
    </dgm:pt>
    <dgm:pt modelId="{AC324CA6-5189-47DE-9656-3CBE1DAF5C11}" type="sibTrans" cxnId="{FB1EB877-4F1D-4712-BF83-8DEF26AE202C}">
      <dgm:prSet/>
      <dgm:spPr/>
      <dgm:t>
        <a:bodyPr/>
        <a:lstStyle/>
        <a:p>
          <a:endParaRPr lang="en-GB" sz="1800"/>
        </a:p>
      </dgm:t>
    </dgm:pt>
    <dgm:pt modelId="{984F52E4-5876-4E49-9C25-24AE1A88C614}">
      <dgm:prSet phldrT="[Text]" custT="1"/>
      <dgm:spPr/>
      <dgm:t>
        <a:bodyPr/>
        <a:lstStyle/>
        <a:p>
          <a:r>
            <a:rPr lang="en-GB" sz="2800" dirty="0">
              <a:latin typeface="Arial" panose="020B0604020202020204"/>
            </a:rPr>
            <a:t>58</a:t>
          </a:r>
          <a:r>
            <a:rPr lang="en-GB" sz="2800" dirty="0"/>
            <a:t>%</a:t>
          </a:r>
        </a:p>
      </dgm:t>
    </dgm:pt>
    <dgm:pt modelId="{989D4FF0-A44B-48A4-848D-2C805AAF141F}" type="parTrans" cxnId="{B7185CE0-172B-4D9B-904D-B8F5FB748DB6}">
      <dgm:prSet/>
      <dgm:spPr/>
      <dgm:t>
        <a:bodyPr/>
        <a:lstStyle/>
        <a:p>
          <a:endParaRPr lang="en-GB" sz="1800"/>
        </a:p>
      </dgm:t>
    </dgm:pt>
    <dgm:pt modelId="{98174B6F-C695-4827-9684-C7C40AC95F3F}" type="sibTrans" cxnId="{B7185CE0-172B-4D9B-904D-B8F5FB748DB6}">
      <dgm:prSet/>
      <dgm:spPr/>
      <dgm:t>
        <a:bodyPr/>
        <a:lstStyle/>
        <a:p>
          <a:endParaRPr lang="en-GB" sz="1800"/>
        </a:p>
      </dgm:t>
    </dgm:pt>
    <dgm:pt modelId="{8513F131-237C-4059-83CE-984B0F2CCB1E}">
      <dgm:prSet phldrT="[Text]" custT="1"/>
      <dgm:spPr/>
      <dgm:t>
        <a:bodyPr/>
        <a:lstStyle/>
        <a:p>
          <a:r>
            <a:rPr lang="en-GB" sz="2000" dirty="0"/>
            <a:t>Felt that your role had a </a:t>
          </a:r>
          <a:r>
            <a:rPr lang="en-GB" sz="2000" b="1" dirty="0"/>
            <a:t>negative impact on your wellbeing</a:t>
          </a:r>
        </a:p>
      </dgm:t>
    </dgm:pt>
    <dgm:pt modelId="{1C37B991-B282-41DE-B33F-FF780DC426D6}" type="parTrans" cxnId="{8BB5B132-35FD-4A62-A81E-2C167F3D8158}">
      <dgm:prSet/>
      <dgm:spPr/>
      <dgm:t>
        <a:bodyPr/>
        <a:lstStyle/>
        <a:p>
          <a:endParaRPr lang="en-GB" sz="1800"/>
        </a:p>
      </dgm:t>
    </dgm:pt>
    <dgm:pt modelId="{379F3B71-42A1-4481-BD4D-C79367598EA4}" type="sibTrans" cxnId="{8BB5B132-35FD-4A62-A81E-2C167F3D8158}">
      <dgm:prSet/>
      <dgm:spPr/>
      <dgm:t>
        <a:bodyPr/>
        <a:lstStyle/>
        <a:p>
          <a:endParaRPr lang="en-GB" sz="1800"/>
        </a:p>
      </dgm:t>
    </dgm:pt>
    <dgm:pt modelId="{417876CB-924B-4ED5-93B2-00E52DB69E78}" type="pres">
      <dgm:prSet presAssocID="{732FCCAA-7BBC-4880-B391-CED879F9B242}" presName="linear" presStyleCnt="0">
        <dgm:presLayoutVars>
          <dgm:dir/>
          <dgm:animLvl val="lvl"/>
          <dgm:resizeHandles val="exact"/>
        </dgm:presLayoutVars>
      </dgm:prSet>
      <dgm:spPr/>
    </dgm:pt>
    <dgm:pt modelId="{1B2DDA76-80ED-4452-9A96-034D2F68025D}" type="pres">
      <dgm:prSet presAssocID="{9A8519A0-C708-4934-823D-78F4579DD02D}" presName="parentLin" presStyleCnt="0"/>
      <dgm:spPr/>
    </dgm:pt>
    <dgm:pt modelId="{4F546DB6-D22C-4969-9A37-54B8EC24B3B3}" type="pres">
      <dgm:prSet presAssocID="{9A8519A0-C708-4934-823D-78F4579DD02D}" presName="parentLeftMargin" presStyleLbl="node1" presStyleIdx="0" presStyleCnt="3"/>
      <dgm:spPr/>
    </dgm:pt>
    <dgm:pt modelId="{7FAB7672-68DD-48B8-86E2-75C42131A0EB}" type="pres">
      <dgm:prSet presAssocID="{9A8519A0-C708-4934-823D-78F4579DD02D}" presName="parentText" presStyleLbl="node1" presStyleIdx="0" presStyleCnt="3" custScaleX="29914">
        <dgm:presLayoutVars>
          <dgm:chMax val="0"/>
          <dgm:bulletEnabled val="1"/>
        </dgm:presLayoutVars>
      </dgm:prSet>
      <dgm:spPr/>
    </dgm:pt>
    <dgm:pt modelId="{3B35F091-AE08-4CDD-8CA7-86BC6B7ECE36}" type="pres">
      <dgm:prSet presAssocID="{9A8519A0-C708-4934-823D-78F4579DD02D}" presName="negativeSpace" presStyleCnt="0"/>
      <dgm:spPr/>
    </dgm:pt>
    <dgm:pt modelId="{1CB12A56-F473-409B-A7CC-40F16A6439DC}" type="pres">
      <dgm:prSet presAssocID="{9A8519A0-C708-4934-823D-78F4579DD02D}" presName="childText" presStyleLbl="conFgAcc1" presStyleIdx="0" presStyleCnt="3">
        <dgm:presLayoutVars>
          <dgm:bulletEnabled val="1"/>
        </dgm:presLayoutVars>
      </dgm:prSet>
      <dgm:spPr/>
    </dgm:pt>
    <dgm:pt modelId="{AB98AB31-C63C-40DE-952B-FB672CE7FE91}" type="pres">
      <dgm:prSet presAssocID="{0B77AB1A-C761-49AC-AC9C-B376B5A8756C}" presName="spaceBetweenRectangles" presStyleCnt="0"/>
      <dgm:spPr/>
    </dgm:pt>
    <dgm:pt modelId="{2C9290CB-A00C-4EE4-B447-888B2BC5B851}" type="pres">
      <dgm:prSet presAssocID="{833C9B38-55E1-4D54-85B9-80204A78B50C}" presName="parentLin" presStyleCnt="0"/>
      <dgm:spPr/>
    </dgm:pt>
    <dgm:pt modelId="{A34360E8-7122-4835-8730-F643C6C01897}" type="pres">
      <dgm:prSet presAssocID="{833C9B38-55E1-4D54-85B9-80204A78B50C}" presName="parentLeftMargin" presStyleLbl="node1" presStyleIdx="0" presStyleCnt="3"/>
      <dgm:spPr/>
    </dgm:pt>
    <dgm:pt modelId="{61E35860-8495-40EE-AAF5-636B7CC2117B}" type="pres">
      <dgm:prSet presAssocID="{833C9B38-55E1-4D54-85B9-80204A78B50C}" presName="parentText" presStyleLbl="node1" presStyleIdx="1" presStyleCnt="3" custScaleX="29914">
        <dgm:presLayoutVars>
          <dgm:chMax val="0"/>
          <dgm:bulletEnabled val="1"/>
        </dgm:presLayoutVars>
      </dgm:prSet>
      <dgm:spPr/>
    </dgm:pt>
    <dgm:pt modelId="{C3E01F9B-2DB5-48B3-BC1C-85A0AC5A3438}" type="pres">
      <dgm:prSet presAssocID="{833C9B38-55E1-4D54-85B9-80204A78B50C}" presName="negativeSpace" presStyleCnt="0"/>
      <dgm:spPr/>
    </dgm:pt>
    <dgm:pt modelId="{B520CF6A-BA0F-443D-872E-52DF1E1F8CE9}" type="pres">
      <dgm:prSet presAssocID="{833C9B38-55E1-4D54-85B9-80204A78B50C}" presName="childText" presStyleLbl="conFgAcc1" presStyleIdx="1" presStyleCnt="3">
        <dgm:presLayoutVars>
          <dgm:bulletEnabled val="1"/>
        </dgm:presLayoutVars>
      </dgm:prSet>
      <dgm:spPr/>
    </dgm:pt>
    <dgm:pt modelId="{8AB897CB-B027-4006-ADBC-1B288FBCF498}" type="pres">
      <dgm:prSet presAssocID="{3202A16C-B05E-4882-9FA7-C6CC266AF9F7}" presName="spaceBetweenRectangles" presStyleCnt="0"/>
      <dgm:spPr/>
    </dgm:pt>
    <dgm:pt modelId="{BD0CF31F-312A-46A5-A143-7948501CB087}" type="pres">
      <dgm:prSet presAssocID="{984F52E4-5876-4E49-9C25-24AE1A88C614}" presName="parentLin" presStyleCnt="0"/>
      <dgm:spPr/>
    </dgm:pt>
    <dgm:pt modelId="{F476557C-FF4B-4824-95C1-6826AAAC8E2F}" type="pres">
      <dgm:prSet presAssocID="{984F52E4-5876-4E49-9C25-24AE1A88C614}" presName="parentLeftMargin" presStyleLbl="node1" presStyleIdx="1" presStyleCnt="3"/>
      <dgm:spPr/>
    </dgm:pt>
    <dgm:pt modelId="{EA281D24-B455-4F36-8076-BB79E3F7C432}" type="pres">
      <dgm:prSet presAssocID="{984F52E4-5876-4E49-9C25-24AE1A88C614}" presName="parentText" presStyleLbl="node1" presStyleIdx="2" presStyleCnt="3" custScaleX="29914">
        <dgm:presLayoutVars>
          <dgm:chMax val="0"/>
          <dgm:bulletEnabled val="1"/>
        </dgm:presLayoutVars>
      </dgm:prSet>
      <dgm:spPr/>
    </dgm:pt>
    <dgm:pt modelId="{AFCE747E-9105-4047-A7A4-7CD1BA70C880}" type="pres">
      <dgm:prSet presAssocID="{984F52E4-5876-4E49-9C25-24AE1A88C614}" presName="negativeSpace" presStyleCnt="0"/>
      <dgm:spPr/>
    </dgm:pt>
    <dgm:pt modelId="{DEC3FD97-09FE-4EA6-8D80-3EE1383062A1}" type="pres">
      <dgm:prSet presAssocID="{984F52E4-5876-4E49-9C25-24AE1A88C614}" presName="childText" presStyleLbl="conFgAcc1" presStyleIdx="2" presStyleCnt="3">
        <dgm:presLayoutVars>
          <dgm:bulletEnabled val="1"/>
        </dgm:presLayoutVars>
      </dgm:prSet>
      <dgm:spPr/>
    </dgm:pt>
  </dgm:ptLst>
  <dgm:cxnLst>
    <dgm:cxn modelId="{C1F4A500-D24A-48B2-B89D-C53D04F65613}" type="presOf" srcId="{984F52E4-5876-4E49-9C25-24AE1A88C614}" destId="{EA281D24-B455-4F36-8076-BB79E3F7C432}" srcOrd="1" destOrd="0" presId="urn:microsoft.com/office/officeart/2005/8/layout/list1"/>
    <dgm:cxn modelId="{CAA37B24-15A2-4884-8210-D180A0ECB22E}" type="presOf" srcId="{8513F131-237C-4059-83CE-984B0F2CCB1E}" destId="{DEC3FD97-09FE-4EA6-8D80-3EE1383062A1}" srcOrd="0" destOrd="0" presId="urn:microsoft.com/office/officeart/2005/8/layout/list1"/>
    <dgm:cxn modelId="{6D97242A-3905-429C-AB37-AECBC8436636}" srcId="{9A8519A0-C708-4934-823D-78F4579DD02D}" destId="{FE201908-1039-4119-A0F5-91F0D2BB8374}" srcOrd="0" destOrd="0" parTransId="{32BF5954-BF14-431F-B6F5-7A0B7C402B39}" sibTransId="{CF113DA2-393B-4D3A-A811-E8CF49529D97}"/>
    <dgm:cxn modelId="{AB704931-A496-45E5-8CA9-9374D165AAFC}" srcId="{732FCCAA-7BBC-4880-B391-CED879F9B242}" destId="{9A8519A0-C708-4934-823D-78F4579DD02D}" srcOrd="0" destOrd="0" parTransId="{E107848C-1046-4360-83DF-45B164E6C70C}" sibTransId="{0B77AB1A-C761-49AC-AC9C-B376B5A8756C}"/>
    <dgm:cxn modelId="{8BB5B132-35FD-4A62-A81E-2C167F3D8158}" srcId="{984F52E4-5876-4E49-9C25-24AE1A88C614}" destId="{8513F131-237C-4059-83CE-984B0F2CCB1E}" srcOrd="0" destOrd="0" parTransId="{1C37B991-B282-41DE-B33F-FF780DC426D6}" sibTransId="{379F3B71-42A1-4481-BD4D-C79367598EA4}"/>
    <dgm:cxn modelId="{3DF45533-99AF-4B02-9BEB-86AE51AF6261}" srcId="{732FCCAA-7BBC-4880-B391-CED879F9B242}" destId="{833C9B38-55E1-4D54-85B9-80204A78B50C}" srcOrd="1" destOrd="0" parTransId="{2D2FAC85-6C27-445E-9EAE-F107D4CF0494}" sibTransId="{3202A16C-B05E-4882-9FA7-C6CC266AF9F7}"/>
    <dgm:cxn modelId="{334C124B-AD95-4D9C-9ECA-87E043DC216D}" type="presOf" srcId="{9A8519A0-C708-4934-823D-78F4579DD02D}" destId="{7FAB7672-68DD-48B8-86E2-75C42131A0EB}" srcOrd="1" destOrd="0" presId="urn:microsoft.com/office/officeart/2005/8/layout/list1"/>
    <dgm:cxn modelId="{FB1EB877-4F1D-4712-BF83-8DEF26AE202C}" srcId="{833C9B38-55E1-4D54-85B9-80204A78B50C}" destId="{7346AFE7-77CC-4FC8-881D-FA6DA1F3B0A3}" srcOrd="0" destOrd="0" parTransId="{D7290C3F-C07D-4934-B17A-45625226912A}" sibTransId="{AC324CA6-5189-47DE-9656-3CBE1DAF5C11}"/>
    <dgm:cxn modelId="{1379F9A2-246A-436B-AC15-77690F377F37}" type="presOf" srcId="{9A8519A0-C708-4934-823D-78F4579DD02D}" destId="{4F546DB6-D22C-4969-9A37-54B8EC24B3B3}" srcOrd="0" destOrd="0" presId="urn:microsoft.com/office/officeart/2005/8/layout/list1"/>
    <dgm:cxn modelId="{DF42BAA3-3B11-4A2B-B3C9-0EB196D3AB65}" type="presOf" srcId="{732FCCAA-7BBC-4880-B391-CED879F9B242}" destId="{417876CB-924B-4ED5-93B2-00E52DB69E78}" srcOrd="0" destOrd="0" presId="urn:microsoft.com/office/officeart/2005/8/layout/list1"/>
    <dgm:cxn modelId="{0B4537AF-8E76-443F-9612-27DBF5D827B2}" type="presOf" srcId="{7346AFE7-77CC-4FC8-881D-FA6DA1F3B0A3}" destId="{B520CF6A-BA0F-443D-872E-52DF1E1F8CE9}" srcOrd="0" destOrd="0" presId="urn:microsoft.com/office/officeart/2005/8/layout/list1"/>
    <dgm:cxn modelId="{01E076AF-BAE9-4239-8748-F3EAA376D828}" type="presOf" srcId="{833C9B38-55E1-4D54-85B9-80204A78B50C}" destId="{61E35860-8495-40EE-AAF5-636B7CC2117B}" srcOrd="1" destOrd="0" presId="urn:microsoft.com/office/officeart/2005/8/layout/list1"/>
    <dgm:cxn modelId="{515BE2B1-3197-40D2-8EBF-ACBD3E0EEBFF}" type="presOf" srcId="{984F52E4-5876-4E49-9C25-24AE1A88C614}" destId="{F476557C-FF4B-4824-95C1-6826AAAC8E2F}" srcOrd="0" destOrd="0" presId="urn:microsoft.com/office/officeart/2005/8/layout/list1"/>
    <dgm:cxn modelId="{1128C8D3-83A7-4ECC-A569-A4CCD50736A0}" type="presOf" srcId="{833C9B38-55E1-4D54-85B9-80204A78B50C}" destId="{A34360E8-7122-4835-8730-F643C6C01897}" srcOrd="0" destOrd="0" presId="urn:microsoft.com/office/officeart/2005/8/layout/list1"/>
    <dgm:cxn modelId="{B7185CE0-172B-4D9B-904D-B8F5FB748DB6}" srcId="{732FCCAA-7BBC-4880-B391-CED879F9B242}" destId="{984F52E4-5876-4E49-9C25-24AE1A88C614}" srcOrd="2" destOrd="0" parTransId="{989D4FF0-A44B-48A4-848D-2C805AAF141F}" sibTransId="{98174B6F-C695-4827-9684-C7C40AC95F3F}"/>
    <dgm:cxn modelId="{4F2C3AF8-00C0-40FB-8BF5-94CAFD2F1765}" type="presOf" srcId="{FE201908-1039-4119-A0F5-91F0D2BB8374}" destId="{1CB12A56-F473-409B-A7CC-40F16A6439DC}" srcOrd="0" destOrd="0" presId="urn:microsoft.com/office/officeart/2005/8/layout/list1"/>
    <dgm:cxn modelId="{9CBD400A-7E8A-490E-B2E1-19A9B6D4F0C2}" type="presParOf" srcId="{417876CB-924B-4ED5-93B2-00E52DB69E78}" destId="{1B2DDA76-80ED-4452-9A96-034D2F68025D}" srcOrd="0" destOrd="0" presId="urn:microsoft.com/office/officeart/2005/8/layout/list1"/>
    <dgm:cxn modelId="{16BE71ED-5E17-41B5-86A0-03AA054515BD}" type="presParOf" srcId="{1B2DDA76-80ED-4452-9A96-034D2F68025D}" destId="{4F546DB6-D22C-4969-9A37-54B8EC24B3B3}" srcOrd="0" destOrd="0" presId="urn:microsoft.com/office/officeart/2005/8/layout/list1"/>
    <dgm:cxn modelId="{64B518D6-0BBF-4602-8FD9-364A64E12BA4}" type="presParOf" srcId="{1B2DDA76-80ED-4452-9A96-034D2F68025D}" destId="{7FAB7672-68DD-48B8-86E2-75C42131A0EB}" srcOrd="1" destOrd="0" presId="urn:microsoft.com/office/officeart/2005/8/layout/list1"/>
    <dgm:cxn modelId="{76838F77-7928-47AC-925F-7EBBF9E5601A}" type="presParOf" srcId="{417876CB-924B-4ED5-93B2-00E52DB69E78}" destId="{3B35F091-AE08-4CDD-8CA7-86BC6B7ECE36}" srcOrd="1" destOrd="0" presId="urn:microsoft.com/office/officeart/2005/8/layout/list1"/>
    <dgm:cxn modelId="{EFFDE70D-65C8-4668-898A-23EAFEE8EA9D}" type="presParOf" srcId="{417876CB-924B-4ED5-93B2-00E52DB69E78}" destId="{1CB12A56-F473-409B-A7CC-40F16A6439DC}" srcOrd="2" destOrd="0" presId="urn:microsoft.com/office/officeart/2005/8/layout/list1"/>
    <dgm:cxn modelId="{C6DCC733-840B-4208-889B-BCE290D88508}" type="presParOf" srcId="{417876CB-924B-4ED5-93B2-00E52DB69E78}" destId="{AB98AB31-C63C-40DE-952B-FB672CE7FE91}" srcOrd="3" destOrd="0" presId="urn:microsoft.com/office/officeart/2005/8/layout/list1"/>
    <dgm:cxn modelId="{D1FEF42F-D58A-45A3-925B-A586FC2580D3}" type="presParOf" srcId="{417876CB-924B-4ED5-93B2-00E52DB69E78}" destId="{2C9290CB-A00C-4EE4-B447-888B2BC5B851}" srcOrd="4" destOrd="0" presId="urn:microsoft.com/office/officeart/2005/8/layout/list1"/>
    <dgm:cxn modelId="{702DDFF2-4B53-4761-8145-14EE157D7699}" type="presParOf" srcId="{2C9290CB-A00C-4EE4-B447-888B2BC5B851}" destId="{A34360E8-7122-4835-8730-F643C6C01897}" srcOrd="0" destOrd="0" presId="urn:microsoft.com/office/officeart/2005/8/layout/list1"/>
    <dgm:cxn modelId="{5811932B-4836-4B50-9297-8FF1A7D3E9A1}" type="presParOf" srcId="{2C9290CB-A00C-4EE4-B447-888B2BC5B851}" destId="{61E35860-8495-40EE-AAF5-636B7CC2117B}" srcOrd="1" destOrd="0" presId="urn:microsoft.com/office/officeart/2005/8/layout/list1"/>
    <dgm:cxn modelId="{0033E235-815F-434D-BED9-DAC8C8E25554}" type="presParOf" srcId="{417876CB-924B-4ED5-93B2-00E52DB69E78}" destId="{C3E01F9B-2DB5-48B3-BC1C-85A0AC5A3438}" srcOrd="5" destOrd="0" presId="urn:microsoft.com/office/officeart/2005/8/layout/list1"/>
    <dgm:cxn modelId="{1848160E-3EF7-4793-A40B-6810B84CECED}" type="presParOf" srcId="{417876CB-924B-4ED5-93B2-00E52DB69E78}" destId="{B520CF6A-BA0F-443D-872E-52DF1E1F8CE9}" srcOrd="6" destOrd="0" presId="urn:microsoft.com/office/officeart/2005/8/layout/list1"/>
    <dgm:cxn modelId="{7ACD8057-E71C-4ECB-A6D2-2BDCF4CAE5B6}" type="presParOf" srcId="{417876CB-924B-4ED5-93B2-00E52DB69E78}" destId="{8AB897CB-B027-4006-ADBC-1B288FBCF498}" srcOrd="7" destOrd="0" presId="urn:microsoft.com/office/officeart/2005/8/layout/list1"/>
    <dgm:cxn modelId="{FFDCE128-D573-4536-9D06-77EF618287D0}" type="presParOf" srcId="{417876CB-924B-4ED5-93B2-00E52DB69E78}" destId="{BD0CF31F-312A-46A5-A143-7948501CB087}" srcOrd="8" destOrd="0" presId="urn:microsoft.com/office/officeart/2005/8/layout/list1"/>
    <dgm:cxn modelId="{025F35E5-A0DE-4E41-BCD5-DD6A447629F5}" type="presParOf" srcId="{BD0CF31F-312A-46A5-A143-7948501CB087}" destId="{F476557C-FF4B-4824-95C1-6826AAAC8E2F}" srcOrd="0" destOrd="0" presId="urn:microsoft.com/office/officeart/2005/8/layout/list1"/>
    <dgm:cxn modelId="{C58C572D-72B8-4CBC-B7AE-A5BE864727BF}" type="presParOf" srcId="{BD0CF31F-312A-46A5-A143-7948501CB087}" destId="{EA281D24-B455-4F36-8076-BB79E3F7C432}" srcOrd="1" destOrd="0" presId="urn:microsoft.com/office/officeart/2005/8/layout/list1"/>
    <dgm:cxn modelId="{960501D3-68C8-4489-A02F-27B4FA3C724D}" type="presParOf" srcId="{417876CB-924B-4ED5-93B2-00E52DB69E78}" destId="{AFCE747E-9105-4047-A7A4-7CD1BA70C880}" srcOrd="9" destOrd="0" presId="urn:microsoft.com/office/officeart/2005/8/layout/list1"/>
    <dgm:cxn modelId="{B51B678B-25EF-4756-8197-FAE6DB7E50A2}" type="presParOf" srcId="{417876CB-924B-4ED5-93B2-00E52DB69E78}" destId="{DEC3FD97-09FE-4EA6-8D80-3EE1383062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6CDD9-8EFA-4020-93E6-B52829C6AC48}">
      <dsp:nvSpPr>
        <dsp:cNvPr id="0" name=""/>
        <dsp:cNvSpPr/>
      </dsp:nvSpPr>
      <dsp:spPr>
        <a:xfrm>
          <a:off x="13" y="616930"/>
          <a:ext cx="2991107" cy="388611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239A7CD-F2BB-4113-9FC5-444CC48B947E}">
      <dsp:nvSpPr>
        <dsp:cNvPr id="0" name=""/>
        <dsp:cNvSpPr/>
      </dsp:nvSpPr>
      <dsp:spPr>
        <a:xfrm>
          <a:off x="155491" y="775912"/>
          <a:ext cx="2691996" cy="2826094"/>
        </a:xfrm>
        <a:prstGeom prst="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C7477C-E761-429A-8DED-28952BEBCE38}">
      <dsp:nvSpPr>
        <dsp:cNvPr id="0" name=""/>
        <dsp:cNvSpPr/>
      </dsp:nvSpPr>
      <dsp:spPr>
        <a:xfrm>
          <a:off x="155491" y="3542546"/>
          <a:ext cx="2691996" cy="9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Funding</a:t>
          </a:r>
        </a:p>
      </dsp:txBody>
      <dsp:txXfrm>
        <a:off x="155491" y="3542546"/>
        <a:ext cx="2691996" cy="950116"/>
      </dsp:txXfrm>
    </dsp:sp>
    <dsp:sp modelId="{80AFEA98-6707-4503-9851-23AE5C2F5594}">
      <dsp:nvSpPr>
        <dsp:cNvPr id="0" name=""/>
        <dsp:cNvSpPr/>
      </dsp:nvSpPr>
      <dsp:spPr>
        <a:xfrm>
          <a:off x="3783932" y="616930"/>
          <a:ext cx="2991107" cy="388611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6D53386-CE4E-42C5-BEA1-61D257B27206}">
      <dsp:nvSpPr>
        <dsp:cNvPr id="0" name=""/>
        <dsp:cNvSpPr/>
      </dsp:nvSpPr>
      <dsp:spPr>
        <a:xfrm>
          <a:off x="3939410" y="775912"/>
          <a:ext cx="2691996" cy="2826094"/>
        </a:xfrm>
        <a:prstGeom prst="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482773-394A-4722-AB2E-3DAA6812EDA0}">
      <dsp:nvSpPr>
        <dsp:cNvPr id="0" name=""/>
        <dsp:cNvSpPr/>
      </dsp:nvSpPr>
      <dsp:spPr>
        <a:xfrm>
          <a:off x="3939410" y="3542546"/>
          <a:ext cx="2691996" cy="9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Community</a:t>
          </a:r>
        </a:p>
      </dsp:txBody>
      <dsp:txXfrm>
        <a:off x="3939410" y="3542546"/>
        <a:ext cx="2691996" cy="950116"/>
      </dsp:txXfrm>
    </dsp:sp>
    <dsp:sp modelId="{1A81C853-5181-48EA-8B51-5CD313A4B636}">
      <dsp:nvSpPr>
        <dsp:cNvPr id="0" name=""/>
        <dsp:cNvSpPr/>
      </dsp:nvSpPr>
      <dsp:spPr>
        <a:xfrm>
          <a:off x="7567851" y="616930"/>
          <a:ext cx="2991107" cy="3886116"/>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B75878EF-770C-495A-8592-624D2741C261}">
      <dsp:nvSpPr>
        <dsp:cNvPr id="0" name=""/>
        <dsp:cNvSpPr/>
      </dsp:nvSpPr>
      <dsp:spPr>
        <a:xfrm>
          <a:off x="7723328" y="775912"/>
          <a:ext cx="2691996" cy="2826094"/>
        </a:xfrm>
        <a:prstGeom prst="rect">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6DE16-E4AF-4709-B3BF-92CE57A2C687}">
      <dsp:nvSpPr>
        <dsp:cNvPr id="0" name=""/>
        <dsp:cNvSpPr/>
      </dsp:nvSpPr>
      <dsp:spPr>
        <a:xfrm>
          <a:off x="7723328" y="3542546"/>
          <a:ext cx="2691996" cy="950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Resources</a:t>
          </a:r>
        </a:p>
      </dsp:txBody>
      <dsp:txXfrm>
        <a:off x="7723328" y="3542546"/>
        <a:ext cx="2691996" cy="95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7665C-F7BA-49B8-BF72-0EB79A2A8F91}">
      <dsp:nvSpPr>
        <dsp:cNvPr id="0" name=""/>
        <dsp:cNvSpPr/>
      </dsp:nvSpPr>
      <dsp:spPr>
        <a:xfrm>
          <a:off x="1106" y="1477740"/>
          <a:ext cx="2779950" cy="107306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04C63-1276-4146-99D7-BF240B578794}">
      <dsp:nvSpPr>
        <dsp:cNvPr id="0" name=""/>
        <dsp:cNvSpPr/>
      </dsp:nvSpPr>
      <dsp:spPr>
        <a:xfrm>
          <a:off x="742426" y="1746006"/>
          <a:ext cx="2347513" cy="10730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u="none" strike="noStrike" kern="1200">
              <a:solidFill>
                <a:srgbClr val="000000"/>
              </a:solidFill>
            </a:rPr>
            <a:t>Total grants: </a:t>
          </a:r>
          <a:endParaRPr lang="en-US" sz="1600" b="0" i="0" kern="1200">
            <a:solidFill>
              <a:srgbClr val="000000"/>
            </a:solidFill>
          </a:endParaRPr>
        </a:p>
        <a:p>
          <a:pPr marL="0" lvl="0" indent="0" algn="ctr" defTabSz="711200">
            <a:lnSpc>
              <a:spcPct val="90000"/>
            </a:lnSpc>
            <a:spcBef>
              <a:spcPct val="0"/>
            </a:spcBef>
            <a:spcAft>
              <a:spcPct val="35000"/>
            </a:spcAft>
            <a:buNone/>
          </a:pPr>
          <a:r>
            <a:rPr lang="en-GB" sz="1600" b="0" i="0" u="none" strike="noStrike" kern="1200">
              <a:solidFill>
                <a:srgbClr val="000000"/>
              </a:solidFill>
              <a:latin typeface="Arial" panose="020B0604020202020204"/>
            </a:rPr>
            <a:t>4,832</a:t>
          </a:r>
          <a:r>
            <a:rPr lang="en-US" sz="1600" b="0" i="0" kern="1200">
              <a:solidFill>
                <a:srgbClr val="000000"/>
              </a:solidFill>
            </a:rPr>
            <a:t>​</a:t>
          </a:r>
          <a:endParaRPr lang="en-GB" sz="1600" kern="1200"/>
        </a:p>
      </dsp:txBody>
      <dsp:txXfrm>
        <a:off x="773855" y="1777435"/>
        <a:ext cx="2284655" cy="1010202"/>
      </dsp:txXfrm>
    </dsp:sp>
    <dsp:sp modelId="{E4885211-F408-4ADC-827B-BD37EC4A4164}">
      <dsp:nvSpPr>
        <dsp:cNvPr id="0" name=""/>
        <dsp:cNvSpPr/>
      </dsp:nvSpPr>
      <dsp:spPr>
        <a:xfrm>
          <a:off x="3176427" y="1477740"/>
          <a:ext cx="2779950" cy="107306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155C3C-877D-4860-A566-42B2F83F5510}">
      <dsp:nvSpPr>
        <dsp:cNvPr id="0" name=""/>
        <dsp:cNvSpPr/>
      </dsp:nvSpPr>
      <dsp:spPr>
        <a:xfrm>
          <a:off x="3917747" y="1746006"/>
          <a:ext cx="2347513" cy="10730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u="none" strike="noStrike" kern="1200">
              <a:solidFill>
                <a:srgbClr val="000000"/>
              </a:solidFill>
            </a:rPr>
            <a:t>Total spend: </a:t>
          </a:r>
        </a:p>
        <a:p>
          <a:pPr marL="0" lvl="0" indent="0" algn="ctr" defTabSz="711200">
            <a:lnSpc>
              <a:spcPct val="90000"/>
            </a:lnSpc>
            <a:spcBef>
              <a:spcPct val="0"/>
            </a:spcBef>
            <a:spcAft>
              <a:spcPct val="35000"/>
            </a:spcAft>
            <a:buNone/>
          </a:pPr>
          <a:r>
            <a:rPr lang="en-US" sz="1600" b="1" i="0" u="none" strike="noStrike" kern="1200">
              <a:solidFill>
                <a:srgbClr val="000000"/>
              </a:solidFill>
            </a:rPr>
            <a:t>£1,768,762.52</a:t>
          </a:r>
          <a:endParaRPr lang="en-GB" sz="1600" kern="1200"/>
        </a:p>
      </dsp:txBody>
      <dsp:txXfrm>
        <a:off x="3949176" y="1777435"/>
        <a:ext cx="2284655" cy="1010202"/>
      </dsp:txXfrm>
    </dsp:sp>
    <dsp:sp modelId="{6393F464-570B-4969-B64A-A29856D8E491}">
      <dsp:nvSpPr>
        <dsp:cNvPr id="0" name=""/>
        <dsp:cNvSpPr/>
      </dsp:nvSpPr>
      <dsp:spPr>
        <a:xfrm>
          <a:off x="6351748" y="1477740"/>
          <a:ext cx="2779950" cy="1073060"/>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AFCEB-4A5C-4B6D-A9BC-1705EC85BAF2}">
      <dsp:nvSpPr>
        <dsp:cNvPr id="0" name=""/>
        <dsp:cNvSpPr/>
      </dsp:nvSpPr>
      <dsp:spPr>
        <a:xfrm>
          <a:off x="7093068" y="1746006"/>
          <a:ext cx="2347513" cy="10730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i="0" u="none" strike="noStrike" kern="1200">
              <a:solidFill>
                <a:srgbClr val="000000"/>
              </a:solidFill>
            </a:rPr>
            <a:t>Total beneficiaries: </a:t>
          </a:r>
          <a:endParaRPr lang="en-GB" sz="1600" kern="1200"/>
        </a:p>
        <a:p>
          <a:pPr marL="0" lvl="0" indent="0" algn="ctr" defTabSz="711200">
            <a:lnSpc>
              <a:spcPct val="90000"/>
            </a:lnSpc>
            <a:spcBef>
              <a:spcPct val="0"/>
            </a:spcBef>
            <a:spcAft>
              <a:spcPct val="35000"/>
            </a:spcAft>
            <a:buNone/>
          </a:pPr>
          <a:r>
            <a:rPr lang="en-US" sz="1600" b="0" i="0" u="none" strike="noStrike" kern="1200">
              <a:latin typeface="Arial" panose="020B0604020202020204"/>
            </a:rPr>
            <a:t>8,086</a:t>
          </a:r>
          <a:endParaRPr lang="en-GB" sz="1600" kern="1200"/>
        </a:p>
      </dsp:txBody>
      <dsp:txXfrm>
        <a:off x="7124497" y="1777435"/>
        <a:ext cx="2284655" cy="1010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12A56-F473-409B-A7CC-40F16A6439DC}">
      <dsp:nvSpPr>
        <dsp:cNvPr id="0" name=""/>
        <dsp:cNvSpPr/>
      </dsp:nvSpPr>
      <dsp:spPr>
        <a:xfrm>
          <a:off x="0" y="214330"/>
          <a:ext cx="7321634"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240" tIns="270764" rIns="568240" bIns="14224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a:t>Found it </a:t>
          </a:r>
          <a:r>
            <a:rPr lang="en-GB" sz="2000" b="1" kern="1200" dirty="0">
              <a:latin typeface="Arial" panose="020B0604020202020204"/>
            </a:rPr>
            <a:t>'very difficult'</a:t>
          </a:r>
          <a:r>
            <a:rPr lang="en-GB" sz="2000" b="0" kern="1200" dirty="0">
              <a:latin typeface="Arial" panose="020B0604020202020204"/>
            </a:rPr>
            <a:t> or </a:t>
          </a:r>
          <a:r>
            <a:rPr lang="en-GB" sz="2000" b="1" kern="1200" dirty="0">
              <a:latin typeface="Arial" panose="020B0604020202020204"/>
            </a:rPr>
            <a:t>'difficult'</a:t>
          </a:r>
          <a:r>
            <a:rPr lang="en-GB" sz="2000" b="1" kern="1200" dirty="0"/>
            <a:t> to access </a:t>
          </a:r>
          <a:r>
            <a:rPr lang="en-GB" sz="2000" b="1" kern="1200" dirty="0">
              <a:latin typeface="Arial" panose="020B0604020202020204"/>
            </a:rPr>
            <a:t>specialist accommodation</a:t>
          </a:r>
          <a:r>
            <a:rPr lang="en-GB" sz="2000" b="1" kern="1200" dirty="0"/>
            <a:t> </a:t>
          </a:r>
          <a:endParaRPr lang="en-GB" sz="2000" b="0" kern="1200" dirty="0"/>
        </a:p>
      </dsp:txBody>
      <dsp:txXfrm>
        <a:off x="0" y="214330"/>
        <a:ext cx="7321634" cy="941850"/>
      </dsp:txXfrm>
    </dsp:sp>
    <dsp:sp modelId="{7FAB7672-68DD-48B8-86E2-75C42131A0EB}">
      <dsp:nvSpPr>
        <dsp:cNvPr id="0" name=""/>
        <dsp:cNvSpPr/>
      </dsp:nvSpPr>
      <dsp:spPr>
        <a:xfrm>
          <a:off x="366081" y="22450"/>
          <a:ext cx="15331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718" tIns="0" rIns="193718" bIns="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a:rPr>
            <a:t>91</a:t>
          </a:r>
          <a:r>
            <a:rPr lang="en-GB" sz="2800" kern="1200" dirty="0"/>
            <a:t>%</a:t>
          </a:r>
        </a:p>
      </dsp:txBody>
      <dsp:txXfrm>
        <a:off x="384815" y="41184"/>
        <a:ext cx="1495667" cy="346292"/>
      </dsp:txXfrm>
    </dsp:sp>
    <dsp:sp modelId="{B520CF6A-BA0F-443D-872E-52DF1E1F8CE9}">
      <dsp:nvSpPr>
        <dsp:cNvPr id="0" name=""/>
        <dsp:cNvSpPr/>
      </dsp:nvSpPr>
      <dsp:spPr>
        <a:xfrm>
          <a:off x="0" y="1418260"/>
          <a:ext cx="7321634" cy="1187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240" tIns="270764" rIns="568240" bIns="142240" numCol="1" spcCol="1270" anchor="t" anchorCtr="0">
          <a:noAutofit/>
        </a:bodyPr>
        <a:lstStyle/>
        <a:p>
          <a:pPr marL="228600" lvl="1" indent="-228600" algn="l" defTabSz="889000" rtl="0">
            <a:lnSpc>
              <a:spcPct val="90000"/>
            </a:lnSpc>
            <a:spcBef>
              <a:spcPct val="0"/>
            </a:spcBef>
            <a:spcAft>
              <a:spcPct val="15000"/>
            </a:spcAft>
            <a:buChar char="•"/>
          </a:pPr>
          <a:r>
            <a:rPr lang="en-GB" sz="2000" kern="1200" dirty="0"/>
            <a:t>Observed that </a:t>
          </a:r>
          <a:r>
            <a:rPr lang="en-GB" sz="2000" b="1" kern="1200" dirty="0"/>
            <a:t>long waiting lists</a:t>
          </a:r>
          <a:r>
            <a:rPr lang="en-GB" sz="2000" b="1" kern="1200" dirty="0">
              <a:latin typeface="Arial" panose="020B0604020202020204"/>
            </a:rPr>
            <a:t> 'often'</a:t>
          </a:r>
          <a:r>
            <a:rPr lang="en-GB" sz="2000" b="1" kern="1200" dirty="0"/>
            <a:t> </a:t>
          </a:r>
          <a:r>
            <a:rPr lang="en-GB" sz="2000" b="1" kern="1200" dirty="0">
              <a:latin typeface="Arial" panose="020B0604020202020204"/>
            </a:rPr>
            <a:t>or 'always' </a:t>
          </a:r>
          <a:r>
            <a:rPr lang="en-GB" sz="2000" b="1" kern="1200" dirty="0"/>
            <a:t>presented barriers </a:t>
          </a:r>
          <a:r>
            <a:rPr lang="en-GB" sz="2000" b="0" kern="1200" dirty="0"/>
            <a:t>to people accessing support services</a:t>
          </a:r>
          <a:endParaRPr lang="en-GB" sz="2000" kern="1200" dirty="0"/>
        </a:p>
      </dsp:txBody>
      <dsp:txXfrm>
        <a:off x="0" y="1418260"/>
        <a:ext cx="7321634" cy="1187550"/>
      </dsp:txXfrm>
    </dsp:sp>
    <dsp:sp modelId="{61E35860-8495-40EE-AAF5-636B7CC2117B}">
      <dsp:nvSpPr>
        <dsp:cNvPr id="0" name=""/>
        <dsp:cNvSpPr/>
      </dsp:nvSpPr>
      <dsp:spPr>
        <a:xfrm>
          <a:off x="366081" y="1226381"/>
          <a:ext cx="15331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718" tIns="0" rIns="193718" bIns="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a:rPr>
            <a:t>88</a:t>
          </a:r>
          <a:r>
            <a:rPr lang="en-GB" sz="2800" kern="1200" dirty="0"/>
            <a:t>%</a:t>
          </a:r>
        </a:p>
      </dsp:txBody>
      <dsp:txXfrm>
        <a:off x="384815" y="1245115"/>
        <a:ext cx="1495667" cy="346292"/>
      </dsp:txXfrm>
    </dsp:sp>
    <dsp:sp modelId="{DEC3FD97-09FE-4EA6-8D80-3EE1383062A1}">
      <dsp:nvSpPr>
        <dsp:cNvPr id="0" name=""/>
        <dsp:cNvSpPr/>
      </dsp:nvSpPr>
      <dsp:spPr>
        <a:xfrm>
          <a:off x="0" y="2867891"/>
          <a:ext cx="7321634" cy="94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240" tIns="270764" rIns="56824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Felt that your role had a </a:t>
          </a:r>
          <a:r>
            <a:rPr lang="en-GB" sz="2000" b="1" kern="1200" dirty="0"/>
            <a:t>negative impact on your wellbeing</a:t>
          </a:r>
        </a:p>
      </dsp:txBody>
      <dsp:txXfrm>
        <a:off x="0" y="2867891"/>
        <a:ext cx="7321634" cy="941850"/>
      </dsp:txXfrm>
    </dsp:sp>
    <dsp:sp modelId="{EA281D24-B455-4F36-8076-BB79E3F7C432}">
      <dsp:nvSpPr>
        <dsp:cNvPr id="0" name=""/>
        <dsp:cNvSpPr/>
      </dsp:nvSpPr>
      <dsp:spPr>
        <a:xfrm>
          <a:off x="366081" y="2676011"/>
          <a:ext cx="153313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718" tIns="0" rIns="193718" bIns="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a:rPr>
            <a:t>58</a:t>
          </a:r>
          <a:r>
            <a:rPr lang="en-GB" sz="2800" kern="1200" dirty="0"/>
            <a:t>%</a:t>
          </a:r>
        </a:p>
      </dsp:txBody>
      <dsp:txXfrm>
        <a:off x="384815" y="2694745"/>
        <a:ext cx="1495667" cy="34629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C1924-892D-4C4B-AA38-CCFB6F7D6248}"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C87A-A64B-4C87-BE61-7CA99FC232D1}" type="slidenum">
              <a:rPr lang="en-GB" smtClean="0"/>
              <a:t>‹#›</a:t>
            </a:fld>
            <a:endParaRPr lang="en-GB"/>
          </a:p>
        </p:txBody>
      </p:sp>
    </p:spTree>
    <p:extLst>
      <p:ext uri="{BB962C8B-B14F-4D97-AF65-F5344CB8AC3E}">
        <p14:creationId xmlns:p14="http://schemas.microsoft.com/office/powerpoint/2010/main" val="129266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60B4D-2F01-43A2-BC41-578208806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24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60B4D-2F01-43A2-BC41-578208806E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73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a:p>
        </p:txBody>
      </p:sp>
      <p:sp>
        <p:nvSpPr>
          <p:cNvPr id="4" name="Slide Number Placeholder 3"/>
          <p:cNvSpPr>
            <a:spLocks noGrp="1"/>
          </p:cNvSpPr>
          <p:nvPr>
            <p:ph type="sldNum" sz="quarter" idx="5"/>
          </p:nvPr>
        </p:nvSpPr>
        <p:spPr/>
        <p:txBody>
          <a:bodyPr/>
          <a:lstStyle/>
          <a:p>
            <a:fld id="{EDF0C87A-A64B-4C87-BE61-7CA99FC232D1}" type="slidenum">
              <a:rPr lang="en-GB" smtClean="0"/>
              <a:t>8</a:t>
            </a:fld>
            <a:endParaRPr lang="en-GB"/>
          </a:p>
        </p:txBody>
      </p:sp>
    </p:spTree>
    <p:extLst>
      <p:ext uri="{BB962C8B-B14F-4D97-AF65-F5344CB8AC3E}">
        <p14:creationId xmlns:p14="http://schemas.microsoft.com/office/powerpoint/2010/main" val="98692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F0C87A-A64B-4C87-BE61-7CA99FC232D1}" type="slidenum">
              <a:rPr lang="en-GB" smtClean="0"/>
              <a:t>16</a:t>
            </a:fld>
            <a:endParaRPr lang="en-GB"/>
          </a:p>
        </p:txBody>
      </p:sp>
    </p:spTree>
    <p:extLst>
      <p:ext uri="{BB962C8B-B14F-4D97-AF65-F5344CB8AC3E}">
        <p14:creationId xmlns:p14="http://schemas.microsoft.com/office/powerpoint/2010/main" val="118349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DF0C87A-A64B-4C87-BE61-7CA99FC232D1}" type="slidenum">
              <a:rPr lang="en-GB" smtClean="0"/>
              <a:t>17</a:t>
            </a:fld>
            <a:endParaRPr lang="en-GB"/>
          </a:p>
        </p:txBody>
      </p:sp>
    </p:spTree>
    <p:extLst>
      <p:ext uri="{BB962C8B-B14F-4D97-AF65-F5344CB8AC3E}">
        <p14:creationId xmlns:p14="http://schemas.microsoft.com/office/powerpoint/2010/main" val="1355412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a:t>Click to edit Master title style</a:t>
            </a:r>
            <a:endParaRPr lang="en-GB"/>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24396033"/>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wi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309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C3053-8A98-43F0-9E52-64D600B9ED19}"/>
              </a:ext>
            </a:extLst>
          </p:cNvPr>
          <p:cNvSpPr>
            <a:spLocks noGrp="1"/>
          </p:cNvSpPr>
          <p:nvPr>
            <p:ph type="dt" sz="half" idx="10"/>
          </p:nvPr>
        </p:nvSpPr>
        <p:spPr/>
        <p:txBody>
          <a:bodyPr/>
          <a:lstStyle/>
          <a:p>
            <a:fld id="{B4232797-2695-42B5-AA90-6A74D6276078}" type="datetimeFigureOut">
              <a:rPr lang="en-GB" smtClean="0"/>
              <a:t>28/06/2023</a:t>
            </a:fld>
            <a:endParaRPr lang="en-GB"/>
          </a:p>
        </p:txBody>
      </p:sp>
      <p:sp>
        <p:nvSpPr>
          <p:cNvPr id="3" name="Footer Placeholder 2">
            <a:extLst>
              <a:ext uri="{FF2B5EF4-FFF2-40B4-BE49-F238E27FC236}">
                <a16:creationId xmlns:a16="http://schemas.microsoft.com/office/drawing/2014/main" id="{3ED56123-8FB3-4618-A8D9-93CCA50C97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65153C-1BA9-4C08-9032-C550CF0FB227}"/>
              </a:ext>
            </a:extLst>
          </p:cNvPr>
          <p:cNvSpPr>
            <a:spLocks noGrp="1"/>
          </p:cNvSpPr>
          <p:nvPr>
            <p:ph type="sldNum" sz="quarter" idx="12"/>
          </p:nvPr>
        </p:nvSpPr>
        <p:spPr/>
        <p:txBody>
          <a:bodyPr/>
          <a:lstStyle/>
          <a:p>
            <a:fld id="{BF38C4F5-8395-4A8A-AE33-4DDDC83AA985}" type="slidenum">
              <a:rPr lang="en-GB" smtClean="0"/>
              <a:t>‹#›</a:t>
            </a:fld>
            <a:endParaRPr lang="en-GB"/>
          </a:p>
        </p:txBody>
      </p:sp>
    </p:spTree>
    <p:extLst>
      <p:ext uri="{BB962C8B-B14F-4D97-AF65-F5344CB8AC3E}">
        <p14:creationId xmlns:p14="http://schemas.microsoft.com/office/powerpoint/2010/main" val="58528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F28C-85E2-407D-B40F-BE4BB34AFD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8A07B4-95B9-41F7-A3E2-311FD46BE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9E50C-F19C-4911-8764-A2645A6C6E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58D687-1FB1-42DD-A215-49D00C101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93580-3E0B-44F8-805A-05554199C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853F5D-D073-4255-BCAA-73E02DDD9F9D}"/>
              </a:ext>
            </a:extLst>
          </p:cNvPr>
          <p:cNvSpPr>
            <a:spLocks noGrp="1"/>
          </p:cNvSpPr>
          <p:nvPr>
            <p:ph type="dt" sz="half" idx="10"/>
          </p:nvPr>
        </p:nvSpPr>
        <p:spPr/>
        <p:txBody>
          <a:bodyPr/>
          <a:lstStyle/>
          <a:p>
            <a:fld id="{B31F6540-A837-4C77-BCDF-ADD16B0F5EF5}" type="datetimeFigureOut">
              <a:rPr lang="en-GB" smtClean="0"/>
              <a:t>28/06/2023</a:t>
            </a:fld>
            <a:endParaRPr lang="en-GB"/>
          </a:p>
        </p:txBody>
      </p:sp>
      <p:sp>
        <p:nvSpPr>
          <p:cNvPr id="8" name="Footer Placeholder 7">
            <a:extLst>
              <a:ext uri="{FF2B5EF4-FFF2-40B4-BE49-F238E27FC236}">
                <a16:creationId xmlns:a16="http://schemas.microsoft.com/office/drawing/2014/main" id="{539E5ED3-5492-4046-B827-B76C9C83FA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2A920F-2D27-4140-A206-4285F4579B45}"/>
              </a:ext>
            </a:extLst>
          </p:cNvPr>
          <p:cNvSpPr>
            <a:spLocks noGrp="1"/>
          </p:cNvSpPr>
          <p:nvPr>
            <p:ph type="sldNum" sz="quarter" idx="12"/>
          </p:nvPr>
        </p:nvSpPr>
        <p:spPr/>
        <p:txBody>
          <a:bodyPr/>
          <a:lstStyle/>
          <a:p>
            <a:fld id="{A84DFBD8-5A02-4695-AF3A-B3DC0F07D9C1}" type="slidenum">
              <a:rPr lang="en-GB" smtClean="0"/>
              <a:t>‹#›</a:t>
            </a:fld>
            <a:endParaRPr lang="en-GB"/>
          </a:p>
        </p:txBody>
      </p:sp>
    </p:spTree>
    <p:extLst>
      <p:ext uri="{BB962C8B-B14F-4D97-AF65-F5344CB8AC3E}">
        <p14:creationId xmlns:p14="http://schemas.microsoft.com/office/powerpoint/2010/main" val="251178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440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20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Wid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768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wi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307496" y="1564102"/>
            <a:ext cx="4522305"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8F87E295-8A08-474C-8C45-AB6AA65F8D29}"/>
              </a:ext>
            </a:extLst>
          </p:cNvPr>
          <p:cNvSpPr>
            <a:spLocks noGrp="1"/>
          </p:cNvSpPr>
          <p:nvPr>
            <p:ph sz="quarter" idx="10"/>
          </p:nvPr>
        </p:nvSpPr>
        <p:spPr>
          <a:xfrm>
            <a:off x="407988" y="1563688"/>
            <a:ext cx="4522787"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59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C8FB-F302-4921-A999-B2BDD418DB26}"/>
              </a:ext>
            </a:extLst>
          </p:cNvPr>
          <p:cNvSpPr>
            <a:spLocks noGrp="1"/>
          </p:cNvSpPr>
          <p:nvPr>
            <p:ph type="ctrTitle"/>
          </p:nvPr>
        </p:nvSpPr>
        <p:spPr>
          <a:xfrm>
            <a:off x="1524000" y="1808921"/>
            <a:ext cx="9144000" cy="1938131"/>
          </a:xfrm>
        </p:spPr>
        <p:txBody>
          <a:bodyPr anchor="b" anchorCtr="0">
            <a:normAutofit/>
          </a:bodyPr>
          <a:lstStyle>
            <a:lvl1pPr algn="ctr">
              <a:defRPr sz="6600"/>
            </a:lvl1pPr>
          </a:lstStyle>
          <a:p>
            <a:r>
              <a:rPr lang="en-US"/>
              <a:t>Click to edit Master title style</a:t>
            </a:r>
            <a:endParaRPr lang="en-GB"/>
          </a:p>
        </p:txBody>
      </p:sp>
      <p:sp>
        <p:nvSpPr>
          <p:cNvPr id="3" name="Subtitle 2">
            <a:extLst>
              <a:ext uri="{FF2B5EF4-FFF2-40B4-BE49-F238E27FC236}">
                <a16:creationId xmlns:a16="http://schemas.microsoft.com/office/drawing/2014/main" id="{0267882E-659E-4AA2-A011-2F6721C77563}"/>
              </a:ext>
            </a:extLst>
          </p:cNvPr>
          <p:cNvSpPr>
            <a:spLocks noGrp="1"/>
          </p:cNvSpPr>
          <p:nvPr>
            <p:ph type="subTitle" idx="1"/>
          </p:nvPr>
        </p:nvSpPr>
        <p:spPr>
          <a:xfrm>
            <a:off x="1524000" y="3935896"/>
            <a:ext cx="9144000"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49608925"/>
      </p:ext>
    </p:extLst>
  </p:cSld>
  <p:clrMapOvr>
    <a:masterClrMapping/>
  </p:clrMapOvr>
  <p:extLst>
    <p:ext uri="{DCECCB84-F9BA-43D5-87BE-67443E8EF086}">
      <p15:sldGuideLst xmlns:p15="http://schemas.microsoft.com/office/powerpoint/2012/main">
        <p15:guide id="2" pos="74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W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928707"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721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FCCB-BBD2-4F92-94C5-8646DA83F229}"/>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CDA4ADF1-7CA4-49C4-9985-A126247B6841}"/>
              </a:ext>
            </a:extLst>
          </p:cNvPr>
          <p:cNvSpPr>
            <a:spLocks noGrp="1"/>
          </p:cNvSpPr>
          <p:nvPr>
            <p:ph sz="half" idx="2"/>
          </p:nvPr>
        </p:nvSpPr>
        <p:spPr>
          <a:xfrm>
            <a:off x="5556458" y="1564102"/>
            <a:ext cx="4780238" cy="433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929F37EC-E1C8-4090-BB08-07712C68A7FC}"/>
              </a:ext>
            </a:extLst>
          </p:cNvPr>
          <p:cNvSpPr>
            <a:spLocks noGrp="1"/>
          </p:cNvSpPr>
          <p:nvPr>
            <p:ph sz="quarter" idx="10"/>
          </p:nvPr>
        </p:nvSpPr>
        <p:spPr>
          <a:xfrm>
            <a:off x="407988" y="1557338"/>
            <a:ext cx="4779962" cy="433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756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 Wid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4A60-25D6-44CF-8000-465AFA9AF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457F6C-6052-4D21-92AF-19663BD22F02}"/>
              </a:ext>
            </a:extLst>
          </p:cNvPr>
          <p:cNvSpPr>
            <a:spLocks noGrp="1"/>
          </p:cNvSpPr>
          <p:nvPr>
            <p:ph idx="1"/>
          </p:nvPr>
        </p:nvSpPr>
        <p:spPr>
          <a:xfrm>
            <a:off x="407989" y="1557338"/>
            <a:ext cx="9441689" cy="4296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1823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323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E8CB4-F7BC-4AF0-8744-A265F91AA3A7}"/>
              </a:ext>
            </a:extLst>
          </p:cNvPr>
          <p:cNvSpPr>
            <a:spLocks noGrp="1"/>
          </p:cNvSpPr>
          <p:nvPr>
            <p:ph type="title"/>
          </p:nvPr>
        </p:nvSpPr>
        <p:spPr>
          <a:xfrm>
            <a:off x="407988" y="456930"/>
            <a:ext cx="11376025" cy="954428"/>
          </a:xfrm>
          <a:prstGeom prst="rect">
            <a:avLst/>
          </a:prstGeom>
        </p:spPr>
        <p:txBody>
          <a:bodyPr vert="horz" wrap="square" lIns="91440" tIns="45720" rIns="91440" bIns="4572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23E013-FB14-4695-8801-AB78F9D52594}"/>
              </a:ext>
            </a:extLst>
          </p:cNvPr>
          <p:cNvSpPr>
            <a:spLocks noGrp="1"/>
          </p:cNvSpPr>
          <p:nvPr>
            <p:ph type="body" idx="1"/>
          </p:nvPr>
        </p:nvSpPr>
        <p:spPr>
          <a:xfrm>
            <a:off x="407989" y="1557338"/>
            <a:ext cx="9988342" cy="42968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9393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4" r:id="rId7"/>
  </p:sldLayoutIdLst>
  <p:txStyles>
    <p:title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F26B43"/>
          </p15:clr>
        </p15:guide>
        <p15:guide id="2" pos="7423">
          <p15:clr>
            <a:srgbClr val="F26B43"/>
          </p15:clr>
        </p15:guide>
        <p15:guide id="3" orient="horz" pos="278">
          <p15:clr>
            <a:srgbClr val="F26B43"/>
          </p15:clr>
        </p15:guide>
        <p15:guide id="4" orient="horz" pos="4042">
          <p15:clr>
            <a:srgbClr val="F26B43"/>
          </p15:clr>
        </p15:guide>
        <p15:guide id="5" orient="horz" pos="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www.coventrycitizensadvice.org.uk/" TargetMode="External"/><Relationship Id="rId13" Type="http://schemas.openxmlformats.org/officeDocument/2006/relationships/hyperlink" Target="https://uk.depaulcharity.org/" TargetMode="External"/><Relationship Id="rId3" Type="http://schemas.openxmlformats.org/officeDocument/2006/relationships/hyperlink" Target="https://www.cymorthcymru.org.uk/en/" TargetMode="External"/><Relationship Id="rId7" Type="http://schemas.openxmlformats.org/officeDocument/2006/relationships/hyperlink" Target="https://www.wearestreetlife.org/" TargetMode="External"/><Relationship Id="rId12" Type="http://schemas.openxmlformats.org/officeDocument/2006/relationships/hyperlink" Target="https://leedswomensaid.co.uk/" TargetMode="External"/><Relationship Id="rId2" Type="http://schemas.openxmlformats.org/officeDocument/2006/relationships/hyperlink" Target="https://cyrenians.scot/" TargetMode="External"/><Relationship Id="rId1" Type="http://schemas.openxmlformats.org/officeDocument/2006/relationships/slideLayout" Target="../slideLayouts/slideLayout11.xml"/><Relationship Id="rId6" Type="http://schemas.openxmlformats.org/officeDocument/2006/relationships/hyperlink" Target="http://www.praxis.org.uk/" TargetMode="External"/><Relationship Id="rId11" Type="http://schemas.openxmlformats.org/officeDocument/2006/relationships/hyperlink" Target="https://togetherwomen.org/" TargetMode="External"/><Relationship Id="rId5" Type="http://schemas.openxmlformats.org/officeDocument/2006/relationships/hyperlink" Target="https://www.justlife.org.uk/projects/brighton/" TargetMode="External"/><Relationship Id="rId10" Type="http://schemas.openxmlformats.org/officeDocument/2006/relationships/hyperlink" Target="https://basisyorkshire.org.uk/" TargetMode="External"/><Relationship Id="rId4" Type="http://schemas.openxmlformats.org/officeDocument/2006/relationships/hyperlink" Target="https://homelessconnect.org/" TargetMode="External"/><Relationship Id="rId9" Type="http://schemas.openxmlformats.org/officeDocument/2006/relationships/hyperlink" Target="http://www.pathdevon.org/" TargetMode="External"/><Relationship Id="rId1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frontline-network-annual-conference-2022.heysummit.com/talks/immigration-and-homelessness-1/" TargetMode="External"/><Relationship Id="rId2" Type="http://schemas.openxmlformats.org/officeDocument/2006/relationships/hyperlink" Target="https://frontline-network-annual-conference-2022.heysummit.com/talks/plenary-welcome-address-and-qa/"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152B72-2C9D-972B-6D3A-6E964D8CC1C4}"/>
              </a:ext>
            </a:extLst>
          </p:cNvPr>
          <p:cNvSpPr>
            <a:spLocks noGrp="1"/>
          </p:cNvSpPr>
          <p:nvPr>
            <p:ph type="ctrTitle"/>
          </p:nvPr>
        </p:nvSpPr>
        <p:spPr>
          <a:xfrm>
            <a:off x="1524000" y="2645995"/>
            <a:ext cx="9144000" cy="1260084"/>
          </a:xfrm>
        </p:spPr>
        <p:txBody>
          <a:bodyPr>
            <a:normAutofit fontScale="90000"/>
          </a:bodyPr>
          <a:lstStyle/>
          <a:p>
            <a:r>
              <a:rPr lang="en-GB" sz="6600"/>
              <a:t>Frontline Network Annual Conference </a:t>
            </a:r>
            <a:r>
              <a:rPr lang="en-GB"/>
              <a:t>2023</a:t>
            </a:r>
          </a:p>
        </p:txBody>
      </p:sp>
      <p:sp>
        <p:nvSpPr>
          <p:cNvPr id="3" name="Subtitle 2">
            <a:extLst>
              <a:ext uri="{FF2B5EF4-FFF2-40B4-BE49-F238E27FC236}">
                <a16:creationId xmlns:a16="http://schemas.microsoft.com/office/drawing/2014/main" id="{E59E2117-7257-6B62-3798-B1518DE45B25}"/>
              </a:ext>
            </a:extLst>
          </p:cNvPr>
          <p:cNvSpPr>
            <a:spLocks noGrp="1"/>
          </p:cNvSpPr>
          <p:nvPr>
            <p:ph type="subTitle" idx="1"/>
          </p:nvPr>
        </p:nvSpPr>
        <p:spPr/>
        <p:txBody>
          <a:bodyPr/>
          <a:lstStyle/>
          <a:p>
            <a:r>
              <a:rPr lang="en-GB"/>
              <a:t>Empowering frontline workers across the UK</a:t>
            </a:r>
          </a:p>
          <a:p>
            <a:endParaRPr lang="en-GB"/>
          </a:p>
        </p:txBody>
      </p:sp>
    </p:spTree>
    <p:extLst>
      <p:ext uri="{BB962C8B-B14F-4D97-AF65-F5344CB8AC3E}">
        <p14:creationId xmlns:p14="http://schemas.microsoft.com/office/powerpoint/2010/main" val="34069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a:bodyPr>
          <a:lstStyle/>
          <a:p>
            <a:r>
              <a:rPr lang="en-GB"/>
              <a:t>Training Fund </a:t>
            </a:r>
          </a:p>
        </p:txBody>
      </p:sp>
      <p:pic>
        <p:nvPicPr>
          <p:cNvPr id="4" name="Picture 5" descr="Text&#10;&#10;Description automatically generated">
            <a:extLst>
              <a:ext uri="{FF2B5EF4-FFF2-40B4-BE49-F238E27FC236}">
                <a16:creationId xmlns:a16="http://schemas.microsoft.com/office/drawing/2014/main" id="{E2695356-3865-8DC4-67D2-10C608B9E47D}"/>
              </a:ext>
            </a:extLst>
          </p:cNvPr>
          <p:cNvPicPr>
            <a:picLocks noChangeAspect="1"/>
          </p:cNvPicPr>
          <p:nvPr/>
        </p:nvPicPr>
        <p:blipFill>
          <a:blip r:embed="rId2"/>
          <a:stretch>
            <a:fillRect/>
          </a:stretch>
        </p:blipFill>
        <p:spPr>
          <a:xfrm>
            <a:off x="406400" y="1634140"/>
            <a:ext cx="6633028" cy="3734862"/>
          </a:xfrm>
          <a:prstGeom prst="rect">
            <a:avLst/>
          </a:prstGeom>
        </p:spPr>
      </p:pic>
      <p:sp>
        <p:nvSpPr>
          <p:cNvPr id="6" name="TextBox 5">
            <a:extLst>
              <a:ext uri="{FF2B5EF4-FFF2-40B4-BE49-F238E27FC236}">
                <a16:creationId xmlns:a16="http://schemas.microsoft.com/office/drawing/2014/main" id="{434B3C51-81B0-918E-6616-3E70FDAA7521}"/>
              </a:ext>
            </a:extLst>
          </p:cNvPr>
          <p:cNvSpPr txBox="1"/>
          <p:nvPr/>
        </p:nvSpPr>
        <p:spPr>
          <a:xfrm>
            <a:off x="7765142" y="1632856"/>
            <a:ext cx="371565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ea typeface="+mn-lt"/>
                <a:cs typeface="+mn-lt"/>
              </a:rPr>
              <a:t>“Many thanks for your help and support with the funding. You enabled us to offer some quality training for our staff and improve our service for the young people we work with.” </a:t>
            </a:r>
            <a:endParaRPr lang="en-US" sz="2200">
              <a:cs typeface="Arial"/>
            </a:endParaRPr>
          </a:p>
        </p:txBody>
      </p:sp>
      <p:sp>
        <p:nvSpPr>
          <p:cNvPr id="8" name="TextBox 7">
            <a:extLst>
              <a:ext uri="{FF2B5EF4-FFF2-40B4-BE49-F238E27FC236}">
                <a16:creationId xmlns:a16="http://schemas.microsoft.com/office/drawing/2014/main" id="{63DA579D-67C7-9854-606F-AC3CB971FBF3}"/>
              </a:ext>
            </a:extLst>
          </p:cNvPr>
          <p:cNvSpPr txBox="1"/>
          <p:nvPr/>
        </p:nvSpPr>
        <p:spPr>
          <a:xfrm>
            <a:off x="7765142" y="4223657"/>
            <a:ext cx="38027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What staff told us after receiving funding via our Training Fund</a:t>
            </a:r>
            <a:endParaRPr lang="en-US" sz="1600"/>
          </a:p>
          <a:p>
            <a:pPr algn="l"/>
            <a:endParaRPr lang="en-US" sz="1600">
              <a:cs typeface="Arial"/>
            </a:endParaRPr>
          </a:p>
        </p:txBody>
      </p:sp>
    </p:spTree>
    <p:extLst>
      <p:ext uri="{BB962C8B-B14F-4D97-AF65-F5344CB8AC3E}">
        <p14:creationId xmlns:p14="http://schemas.microsoft.com/office/powerpoint/2010/main" val="98175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a:bodyPr>
          <a:lstStyle/>
          <a:p>
            <a:r>
              <a:rPr lang="en-GB"/>
              <a:t>Frontline Fund </a:t>
            </a:r>
          </a:p>
        </p:txBody>
      </p:sp>
      <p:sp>
        <p:nvSpPr>
          <p:cNvPr id="8" name="Content Placeholder 5">
            <a:extLst>
              <a:ext uri="{FF2B5EF4-FFF2-40B4-BE49-F238E27FC236}">
                <a16:creationId xmlns:a16="http://schemas.microsoft.com/office/drawing/2014/main" id="{6ACBDE04-95B2-594C-AB36-2D8862DB1CA2}"/>
              </a:ext>
            </a:extLst>
          </p:cNvPr>
          <p:cNvSpPr>
            <a:spLocks noGrp="1"/>
          </p:cNvSpPr>
          <p:nvPr>
            <p:ph idx="1"/>
          </p:nvPr>
        </p:nvSpPr>
        <p:spPr>
          <a:xfrm>
            <a:off x="579439" y="1595618"/>
            <a:ext cx="9441689" cy="4296809"/>
          </a:xfrm>
        </p:spPr>
        <p:txBody>
          <a:bodyPr vert="horz" lIns="91440" tIns="45720" rIns="91440" bIns="45720" rtlCol="0" anchor="t">
            <a:normAutofit lnSpcReduction="10000"/>
          </a:bodyPr>
          <a:lstStyle/>
          <a:p>
            <a:pPr marL="0" indent="0">
              <a:lnSpc>
                <a:spcPct val="107000"/>
              </a:lnSpc>
              <a:spcAft>
                <a:spcPts val="800"/>
              </a:spcAft>
              <a:buNone/>
            </a:pPr>
            <a:r>
              <a:rPr lang="en-GB" sz="2800">
                <a:ea typeface="+mn-lt"/>
                <a:cs typeface="+mn-lt"/>
              </a:rPr>
              <a:t>Launched in 2022 the Frontline Fund supports six projects across the four nations </a:t>
            </a:r>
            <a:r>
              <a:rPr lang="en-GB" sz="2800">
                <a:effectLst/>
                <a:ea typeface="+mn-lt"/>
                <a:cs typeface="+mn-lt"/>
              </a:rPr>
              <a:t>of </a:t>
            </a:r>
            <a:r>
              <a:rPr lang="en-GB" sz="2800">
                <a:ea typeface="+mn-lt"/>
                <a:cs typeface="+mn-lt"/>
              </a:rPr>
              <a:t>the UK. The projects each focus on supporting people </a:t>
            </a:r>
            <a:r>
              <a:rPr lang="en-GB" sz="2800">
                <a:effectLst/>
                <a:ea typeface="+mn-lt"/>
                <a:cs typeface="+mn-lt"/>
              </a:rPr>
              <a:t>to </a:t>
            </a:r>
            <a:r>
              <a:rPr lang="en-GB" sz="2800">
                <a:ea typeface="+mn-lt"/>
                <a:cs typeface="+mn-lt"/>
              </a:rPr>
              <a:t>secure, and keep, </a:t>
            </a:r>
            <a:r>
              <a:rPr lang="en-GB" sz="2800">
                <a:effectLst/>
                <a:ea typeface="+mn-lt"/>
                <a:cs typeface="+mn-lt"/>
              </a:rPr>
              <a:t>a safe place to </a:t>
            </a:r>
            <a:r>
              <a:rPr lang="en-GB" sz="2800">
                <a:ea typeface="+mn-lt"/>
                <a:cs typeface="+mn-lt"/>
              </a:rPr>
              <a:t>live</a:t>
            </a:r>
            <a:r>
              <a:rPr lang="en-GB" sz="2800">
                <a:effectLst/>
                <a:ea typeface="+mn-lt"/>
                <a:cs typeface="+mn-lt"/>
              </a:rPr>
              <a:t>. </a:t>
            </a:r>
            <a:r>
              <a:rPr lang="en-GB" sz="2800">
                <a:ea typeface="+mn-lt"/>
                <a:cs typeface="+mn-lt"/>
              </a:rPr>
              <a:t>This includes providing access </a:t>
            </a:r>
            <a:r>
              <a:rPr lang="en-GB" sz="2800">
                <a:effectLst/>
                <a:ea typeface="+mn-lt"/>
                <a:cs typeface="+mn-lt"/>
              </a:rPr>
              <a:t>to </a:t>
            </a:r>
            <a:r>
              <a:rPr lang="en-GB" sz="2800">
                <a:ea typeface="+mn-lt"/>
                <a:cs typeface="+mn-lt"/>
              </a:rPr>
              <a:t>healthcare</a:t>
            </a:r>
            <a:r>
              <a:rPr lang="en-GB" sz="2800">
                <a:effectLst/>
                <a:ea typeface="+mn-lt"/>
                <a:cs typeface="+mn-lt"/>
              </a:rPr>
              <a:t>, </a:t>
            </a:r>
            <a:r>
              <a:rPr lang="en-GB" sz="2800">
                <a:ea typeface="+mn-lt"/>
                <a:cs typeface="+mn-lt"/>
              </a:rPr>
              <a:t>legal advice </a:t>
            </a:r>
            <a:r>
              <a:rPr lang="en-GB" sz="2800">
                <a:effectLst/>
                <a:ea typeface="+mn-lt"/>
                <a:cs typeface="+mn-lt"/>
              </a:rPr>
              <a:t>and</a:t>
            </a:r>
            <a:r>
              <a:rPr lang="en-GB" sz="2800">
                <a:ea typeface="+mn-lt"/>
                <a:cs typeface="+mn-lt"/>
              </a:rPr>
              <a:t> mental health support to help people move on from homelessness</a:t>
            </a:r>
            <a:r>
              <a:rPr lang="en-GB" sz="2800">
                <a:effectLst/>
                <a:ea typeface="+mn-lt"/>
                <a:cs typeface="+mn-lt"/>
              </a:rPr>
              <a:t>.</a:t>
            </a:r>
          </a:p>
          <a:p>
            <a:pPr marL="0" indent="0">
              <a:lnSpc>
                <a:spcPct val="107000"/>
              </a:lnSpc>
              <a:spcAft>
                <a:spcPts val="800"/>
              </a:spcAft>
              <a:buNone/>
            </a:pPr>
            <a:r>
              <a:rPr lang="en-GB" sz="2800">
                <a:cs typeface="Arial"/>
              </a:rPr>
              <a:t>In 2022/23, </a:t>
            </a:r>
            <a:r>
              <a:rPr lang="en-GB" sz="2800" b="1">
                <a:solidFill>
                  <a:schemeClr val="tx2"/>
                </a:solidFill>
                <a:ea typeface="+mn-lt"/>
                <a:cs typeface="+mn-lt"/>
              </a:rPr>
              <a:t>£398,279</a:t>
            </a:r>
            <a:r>
              <a:rPr lang="en-GB" sz="2800">
                <a:ea typeface="+mn-lt"/>
                <a:cs typeface="+mn-lt"/>
              </a:rPr>
              <a:t> was allocated to the six recipients of the Fund; </a:t>
            </a:r>
            <a:r>
              <a:rPr lang="en-GB" sz="2800" b="1">
                <a:solidFill>
                  <a:schemeClr val="tx2"/>
                </a:solidFill>
                <a:ea typeface="+mn-lt"/>
                <a:cs typeface="+mn-lt"/>
              </a:rPr>
              <a:t>Caring in Bristol, TGP Cymru, Legal Services Agency, akt, Pathway</a:t>
            </a:r>
            <a:r>
              <a:rPr lang="en-GB" sz="2800">
                <a:solidFill>
                  <a:schemeClr val="tx2"/>
                </a:solidFill>
                <a:ea typeface="+mn-lt"/>
                <a:cs typeface="+mn-lt"/>
              </a:rPr>
              <a:t> </a:t>
            </a:r>
            <a:r>
              <a:rPr lang="en-GB" sz="2800">
                <a:ea typeface="+mn-lt"/>
                <a:cs typeface="+mn-lt"/>
              </a:rPr>
              <a:t>and </a:t>
            </a:r>
            <a:r>
              <a:rPr lang="en-GB" sz="2800" b="1">
                <a:solidFill>
                  <a:schemeClr val="tx2"/>
                </a:solidFill>
                <a:ea typeface="+mn-lt"/>
                <a:cs typeface="+mn-lt"/>
              </a:rPr>
              <a:t>Extern</a:t>
            </a:r>
            <a:r>
              <a:rPr lang="en-GB" sz="2800">
                <a:ea typeface="+mn-lt"/>
                <a:cs typeface="+mn-lt"/>
              </a:rPr>
              <a:t>. </a:t>
            </a:r>
          </a:p>
        </p:txBody>
      </p:sp>
    </p:spTree>
    <p:extLst>
      <p:ext uri="{BB962C8B-B14F-4D97-AF65-F5344CB8AC3E}">
        <p14:creationId xmlns:p14="http://schemas.microsoft.com/office/powerpoint/2010/main" val="97781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0EBEB1-5BB5-A544-8FB4-1170EEEE979E}"/>
              </a:ext>
            </a:extLst>
          </p:cNvPr>
          <p:cNvSpPr txBox="1"/>
          <p:nvPr/>
        </p:nvSpPr>
        <p:spPr>
          <a:xfrm>
            <a:off x="652187" y="1327422"/>
            <a:ext cx="11131825" cy="3493264"/>
          </a:xfrm>
          <a:prstGeom prst="rect">
            <a:avLst/>
          </a:prstGeom>
          <a:noFill/>
        </p:spPr>
        <p:txBody>
          <a:bodyPr wrap="square" lIns="91440" tIns="45720" rIns="91440" bIns="45720" numCol="2" anchor="t">
            <a:spAutoFit/>
          </a:bodyPr>
          <a:lstStyle/>
          <a:p>
            <a:pPr marL="342900" indent="-342900" algn="l">
              <a:buFont typeface="Arial" panose="020B0604020202020204" pitchFamily="34" charset="0"/>
              <a:buChar char="•"/>
            </a:pPr>
            <a:r>
              <a:rPr lang="en-GB" sz="1700" b="0" i="0" u="sng">
                <a:solidFill>
                  <a:schemeClr val="tx2"/>
                </a:solidFill>
                <a:effectLst/>
                <a:hlinkClick r:id="rId2">
                  <a:extLst>
                    <a:ext uri="{A12FA001-AC4F-418D-AE19-62706E023703}">
                      <ahyp:hlinkClr xmlns:ahyp="http://schemas.microsoft.com/office/drawing/2018/hyperlinkcolor" val="tx"/>
                    </a:ext>
                  </a:extLst>
                </a:hlinkClick>
              </a:rPr>
              <a:t>Cyrenians</a:t>
            </a:r>
            <a:r>
              <a:rPr lang="en-GB" sz="1700" b="0" i="0">
                <a:solidFill>
                  <a:schemeClr val="tx2"/>
                </a:solidFill>
                <a:effectLst/>
              </a:rPr>
              <a:t> </a:t>
            </a:r>
            <a:r>
              <a:rPr lang="en-GB" sz="1700" b="0" i="0">
                <a:effectLst/>
              </a:rPr>
              <a:t>- Scottish Frontline Network and All in For Change</a:t>
            </a:r>
          </a:p>
          <a:p>
            <a:pPr marL="342900" indent="-342900" algn="l">
              <a:buFont typeface="Arial" panose="020B0604020202020204" pitchFamily="34" charset="0"/>
              <a:buChar char="•"/>
            </a:pPr>
            <a:r>
              <a:rPr lang="en-GB" sz="1700" b="0" i="0" u="sng">
                <a:solidFill>
                  <a:schemeClr val="tx2"/>
                </a:solidFill>
                <a:effectLst/>
                <a:hlinkClick r:id="rId3">
                  <a:extLst>
                    <a:ext uri="{A12FA001-AC4F-418D-AE19-62706E023703}">
                      <ahyp:hlinkClr xmlns:ahyp="http://schemas.microsoft.com/office/drawing/2018/hyperlinkcolor" val="tx"/>
                    </a:ext>
                  </a:extLst>
                </a:hlinkClick>
              </a:rPr>
              <a:t>Cymorth Cymru</a:t>
            </a:r>
            <a:r>
              <a:rPr lang="en-GB" sz="1700" b="0" i="0">
                <a:effectLst/>
              </a:rPr>
              <a:t> - Frontline Network Wales</a:t>
            </a:r>
          </a:p>
          <a:p>
            <a:pPr marL="342900" indent="-342900" algn="l">
              <a:buFont typeface="Arial" panose="020B0604020202020204" pitchFamily="34" charset="0"/>
              <a:buChar char="•"/>
            </a:pPr>
            <a:r>
              <a:rPr lang="en-GB" sz="1700" b="0" i="0" u="sng">
                <a:solidFill>
                  <a:srgbClr val="455565"/>
                </a:solidFill>
                <a:effectLst/>
                <a:hlinkClick r:id="rId4"/>
              </a:rPr>
              <a:t>Homeless Connect</a:t>
            </a:r>
            <a:r>
              <a:rPr lang="en-GB" sz="1700" b="0" i="0">
                <a:solidFill>
                  <a:srgbClr val="455565"/>
                </a:solidFill>
                <a:effectLst/>
              </a:rPr>
              <a:t> </a:t>
            </a:r>
            <a:r>
              <a:rPr lang="en-GB" sz="1700" b="0" i="0">
                <a:effectLst/>
              </a:rPr>
              <a:t>- Northern Ireland Frontline Network</a:t>
            </a:r>
          </a:p>
          <a:p>
            <a:pPr marL="342900" indent="-342900" algn="l">
              <a:buFont typeface="Arial" panose="020B0604020202020204" pitchFamily="34" charset="0"/>
              <a:buChar char="•"/>
            </a:pPr>
            <a:r>
              <a:rPr lang="en-GB" sz="1700" b="0" i="0" u="sng">
                <a:solidFill>
                  <a:srgbClr val="455565"/>
                </a:solidFill>
                <a:effectLst/>
                <a:hlinkClick r:id="rId5"/>
              </a:rPr>
              <a:t>Justlife</a:t>
            </a:r>
            <a:r>
              <a:rPr lang="en-GB" sz="1700" b="0" i="0">
                <a:effectLst/>
              </a:rPr>
              <a:t> - Brighton and Hove Frontline Network</a:t>
            </a:r>
          </a:p>
          <a:p>
            <a:pPr marL="342900" indent="-342900" algn="l">
              <a:buFont typeface="Arial" panose="020B0604020202020204" pitchFamily="34" charset="0"/>
              <a:buChar char="•"/>
            </a:pPr>
            <a:r>
              <a:rPr lang="en-GB" sz="1700" b="0" i="0" u="sng">
                <a:solidFill>
                  <a:srgbClr val="455565"/>
                </a:solidFill>
                <a:effectLst/>
                <a:hlinkClick r:id="rId6"/>
              </a:rPr>
              <a:t>Praxis</a:t>
            </a:r>
            <a:r>
              <a:rPr lang="en-GB" sz="1700" b="0" i="0">
                <a:solidFill>
                  <a:srgbClr val="455565"/>
                </a:solidFill>
                <a:effectLst/>
              </a:rPr>
              <a:t> </a:t>
            </a:r>
            <a:r>
              <a:rPr lang="en-GB" sz="1700" b="0" i="0">
                <a:effectLst/>
              </a:rPr>
              <a:t>- Pan-London Migrant Frontline Network</a:t>
            </a:r>
          </a:p>
          <a:p>
            <a:pPr marL="342900" indent="-342900" algn="l">
              <a:buFont typeface="Arial" panose="020B0604020202020204" pitchFamily="34" charset="0"/>
              <a:buChar char="•"/>
            </a:pPr>
            <a:r>
              <a:rPr lang="en-GB" sz="1700" b="0" i="0" u="sng">
                <a:solidFill>
                  <a:srgbClr val="455565"/>
                </a:solidFill>
                <a:effectLst/>
                <a:hlinkClick r:id="rId7"/>
              </a:rPr>
              <a:t>Street Life Trust</a:t>
            </a:r>
            <a:r>
              <a:rPr lang="en-GB" sz="1700" b="0" i="0">
                <a:effectLst/>
              </a:rPr>
              <a:t> - Blackpool, Wyre and Fylde Frontline Network</a:t>
            </a:r>
          </a:p>
          <a:p>
            <a:pPr marL="342900" indent="-342900">
              <a:buFont typeface="Arial" panose="020B0604020202020204" pitchFamily="34" charset="0"/>
              <a:buChar char="•"/>
            </a:pPr>
            <a:endParaRPr lang="en-GB" sz="1700">
              <a:solidFill>
                <a:srgbClr val="000000"/>
              </a:solidFill>
            </a:endParaRPr>
          </a:p>
          <a:p>
            <a:pPr marL="342900" indent="-342900">
              <a:buFont typeface="Arial" panose="020B0604020202020204" pitchFamily="34" charset="0"/>
              <a:buChar char="•"/>
            </a:pPr>
            <a:endParaRPr lang="en-GB" sz="1700">
              <a:solidFill>
                <a:srgbClr val="000000"/>
              </a:solidFill>
              <a:cs typeface="Arial" panose="020B0604020202020204"/>
            </a:endParaRPr>
          </a:p>
          <a:p>
            <a:pPr marL="342900" indent="-342900">
              <a:buFont typeface="Arial" panose="020B0604020202020204" pitchFamily="34" charset="0"/>
              <a:buChar char="•"/>
            </a:pPr>
            <a:endParaRPr lang="en-GB" sz="1700">
              <a:solidFill>
                <a:srgbClr val="000000"/>
              </a:solidFill>
              <a:cs typeface="Arial" panose="020B0604020202020204"/>
            </a:endParaRPr>
          </a:p>
          <a:p>
            <a:pPr marL="342900" indent="-342900">
              <a:buFont typeface="Arial" panose="020B0604020202020204" pitchFamily="34" charset="0"/>
              <a:buChar char="•"/>
            </a:pPr>
            <a:endParaRPr lang="en-GB" sz="1700">
              <a:solidFill>
                <a:srgbClr val="000000"/>
              </a:solidFill>
              <a:cs typeface="Arial" panose="020B0604020202020204"/>
            </a:endParaRPr>
          </a:p>
          <a:p>
            <a:pPr marL="342900" indent="-342900" algn="l">
              <a:buFont typeface="Arial" panose="020B0604020202020204" pitchFamily="34" charset="0"/>
              <a:buChar char="•"/>
            </a:pPr>
            <a:r>
              <a:rPr lang="en-GB" sz="1700" b="0" i="0" u="sng">
                <a:solidFill>
                  <a:schemeClr val="tx2"/>
                </a:solidFill>
                <a:effectLst/>
                <a:hlinkClick r:id="rId8">
                  <a:extLst>
                    <a:ext uri="{A12FA001-AC4F-418D-AE19-62706E023703}">
                      <ahyp:hlinkClr xmlns:ahyp="http://schemas.microsoft.com/office/drawing/2018/hyperlinkcolor" val="tx"/>
                    </a:ext>
                  </a:extLst>
                </a:hlinkClick>
              </a:rPr>
              <a:t>Coventry Citizens Advice</a:t>
            </a:r>
            <a:r>
              <a:rPr lang="en-GB" sz="1700" b="0" i="0">
                <a:solidFill>
                  <a:srgbClr val="455565"/>
                </a:solidFill>
                <a:effectLst/>
              </a:rPr>
              <a:t> </a:t>
            </a:r>
            <a:r>
              <a:rPr lang="en-GB" sz="1700" b="0" i="0">
                <a:effectLst/>
              </a:rPr>
              <a:t>- Coventry Frontline Network</a:t>
            </a:r>
            <a:endParaRPr lang="en-GB" sz="1700" b="0" i="0">
              <a:effectLst/>
              <a:cs typeface="Arial"/>
            </a:endParaRPr>
          </a:p>
          <a:p>
            <a:pPr marL="342900" indent="-342900" algn="l">
              <a:buFont typeface="Arial" panose="020B0604020202020204" pitchFamily="34" charset="0"/>
              <a:buChar char="•"/>
            </a:pPr>
            <a:r>
              <a:rPr lang="en-GB" sz="1700" b="0" i="0" u="sng">
                <a:solidFill>
                  <a:srgbClr val="455565"/>
                </a:solidFill>
                <a:effectLst/>
                <a:hlinkClick r:id="rId9"/>
              </a:rPr>
              <a:t>Path</a:t>
            </a:r>
            <a:r>
              <a:rPr lang="en-GB" sz="1700" b="0" i="0">
                <a:solidFill>
                  <a:srgbClr val="455565"/>
                </a:solidFill>
                <a:effectLst/>
              </a:rPr>
              <a:t> </a:t>
            </a:r>
            <a:r>
              <a:rPr lang="en-GB" sz="1700" b="0" i="0">
                <a:effectLst/>
              </a:rPr>
              <a:t>- Plymouth Frontline Network</a:t>
            </a:r>
          </a:p>
          <a:p>
            <a:pPr marL="342900" indent="-342900" algn="l">
              <a:buFont typeface="Arial" panose="020B0604020202020204" pitchFamily="34" charset="0"/>
              <a:buChar char="•"/>
            </a:pPr>
            <a:r>
              <a:rPr lang="en-GB" sz="1700" b="0" i="0" u="sng">
                <a:solidFill>
                  <a:srgbClr val="455565"/>
                </a:solidFill>
                <a:effectLst/>
                <a:hlinkClick r:id="rId10"/>
              </a:rPr>
              <a:t>Basis Yorkshire</a:t>
            </a:r>
            <a:r>
              <a:rPr lang="en-GB" sz="1700" b="0" i="0">
                <a:solidFill>
                  <a:srgbClr val="455565"/>
                </a:solidFill>
                <a:effectLst/>
              </a:rPr>
              <a:t> </a:t>
            </a:r>
            <a:r>
              <a:rPr lang="en-GB" sz="1700" b="0" i="0">
                <a:effectLst/>
              </a:rPr>
              <a:t>in partnership with </a:t>
            </a:r>
            <a:r>
              <a:rPr lang="en-GB" sz="1700" b="0" i="0" u="sng">
                <a:solidFill>
                  <a:srgbClr val="455565"/>
                </a:solidFill>
                <a:effectLst/>
                <a:hlinkClick r:id="rId11"/>
              </a:rPr>
              <a:t>Together Women</a:t>
            </a:r>
            <a:r>
              <a:rPr lang="en-GB" sz="1700" b="0" i="0">
                <a:solidFill>
                  <a:srgbClr val="455565"/>
                </a:solidFill>
                <a:effectLst/>
              </a:rPr>
              <a:t> </a:t>
            </a:r>
            <a:r>
              <a:rPr lang="en-GB" sz="1700" b="0" i="0">
                <a:effectLst/>
              </a:rPr>
              <a:t>and</a:t>
            </a:r>
            <a:r>
              <a:rPr lang="en-GB" sz="1700" b="0" i="0">
                <a:solidFill>
                  <a:srgbClr val="455565"/>
                </a:solidFill>
                <a:effectLst/>
              </a:rPr>
              <a:t> </a:t>
            </a:r>
            <a:r>
              <a:rPr lang="en-GB" sz="1700" b="0" i="0" u="sng">
                <a:solidFill>
                  <a:srgbClr val="455565"/>
                </a:solidFill>
                <a:effectLst/>
                <a:hlinkClick r:id="rId12"/>
              </a:rPr>
              <a:t>Leeds Women’s Aid</a:t>
            </a:r>
            <a:r>
              <a:rPr lang="en-GB" sz="1700" b="0" i="0">
                <a:solidFill>
                  <a:srgbClr val="455565"/>
                </a:solidFill>
                <a:effectLst/>
              </a:rPr>
              <a:t> </a:t>
            </a:r>
            <a:r>
              <a:rPr lang="en-GB" sz="1700" b="0" i="0">
                <a:effectLst/>
              </a:rPr>
              <a:t>- Leeds Women’s Homelessness and Housing Frontline Network</a:t>
            </a:r>
          </a:p>
          <a:p>
            <a:pPr marL="342900" indent="-342900" algn="l">
              <a:buFont typeface="Arial" panose="020B0604020202020204" pitchFamily="34" charset="0"/>
              <a:buChar char="•"/>
            </a:pPr>
            <a:r>
              <a:rPr lang="en-GB" sz="1700" b="0" i="0" u="sng">
                <a:solidFill>
                  <a:srgbClr val="455565"/>
                </a:solidFill>
                <a:effectLst/>
                <a:hlinkClick r:id="rId13"/>
              </a:rPr>
              <a:t>Depaul UK</a:t>
            </a:r>
            <a:r>
              <a:rPr lang="en-GB" sz="1700" b="0" i="0">
                <a:effectLst/>
              </a:rPr>
              <a:t> - South Yorkshire Frontline Network</a:t>
            </a:r>
          </a:p>
        </p:txBody>
      </p:sp>
      <p:sp>
        <p:nvSpPr>
          <p:cNvPr id="6" name="Title 4">
            <a:extLst>
              <a:ext uri="{FF2B5EF4-FFF2-40B4-BE49-F238E27FC236}">
                <a16:creationId xmlns:a16="http://schemas.microsoft.com/office/drawing/2014/main" id="{948EBE41-9DF9-E73A-01B4-9BA0AD090C75}"/>
              </a:ext>
            </a:extLst>
          </p:cNvPr>
          <p:cNvSpPr txBox="1">
            <a:spLocks/>
          </p:cNvSpPr>
          <p:nvPr/>
        </p:nvSpPr>
        <p:spPr>
          <a:xfrm>
            <a:off x="407988" y="456930"/>
            <a:ext cx="11376025" cy="954428"/>
          </a:xfrm>
          <a:prstGeom prst="rect">
            <a:avLst/>
          </a:prstGeom>
        </p:spPr>
        <p:txBody>
          <a:bodyPr>
            <a:normAutofit/>
          </a:bodyPr>
          <a:lstStyle>
            <a:lvl1pPr algn="l" defTabSz="914400" rtl="0" eaLnBrk="1" latinLnBrk="0" hangingPunct="1">
              <a:lnSpc>
                <a:spcPct val="90000"/>
              </a:lnSpc>
              <a:spcBef>
                <a:spcPct val="0"/>
              </a:spcBef>
              <a:buNone/>
              <a:defRPr sz="5400" b="1" kern="1200">
                <a:solidFill>
                  <a:schemeClr val="accent1"/>
                </a:solidFill>
                <a:latin typeface="+mj-lt"/>
                <a:ea typeface="+mj-ea"/>
                <a:cs typeface="+mj-cs"/>
              </a:defRPr>
            </a:lvl1pPr>
          </a:lstStyle>
          <a:p>
            <a:r>
              <a:rPr lang="en-GB"/>
              <a:t>Local Networks</a:t>
            </a:r>
          </a:p>
        </p:txBody>
      </p:sp>
      <p:pic>
        <p:nvPicPr>
          <p:cNvPr id="3" name="Picture 6" descr="A picture containing text&#10;&#10;Description automatically generated">
            <a:extLst>
              <a:ext uri="{FF2B5EF4-FFF2-40B4-BE49-F238E27FC236}">
                <a16:creationId xmlns:a16="http://schemas.microsoft.com/office/drawing/2014/main" id="{A9CF1D30-27D1-C144-7FD7-381E8CBF3374}"/>
              </a:ext>
            </a:extLst>
          </p:cNvPr>
          <p:cNvPicPr>
            <a:picLocks noChangeAspect="1"/>
          </p:cNvPicPr>
          <p:nvPr/>
        </p:nvPicPr>
        <p:blipFill>
          <a:blip r:embed="rId14"/>
          <a:stretch>
            <a:fillRect/>
          </a:stretch>
        </p:blipFill>
        <p:spPr>
          <a:xfrm>
            <a:off x="-9878" y="3773530"/>
            <a:ext cx="12204700" cy="3085663"/>
          </a:xfrm>
          <a:prstGeom prst="rect">
            <a:avLst/>
          </a:prstGeom>
        </p:spPr>
      </p:pic>
    </p:spTree>
    <p:extLst>
      <p:ext uri="{BB962C8B-B14F-4D97-AF65-F5344CB8AC3E}">
        <p14:creationId xmlns:p14="http://schemas.microsoft.com/office/powerpoint/2010/main" val="2124583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a:bodyPr>
          <a:lstStyle/>
          <a:p>
            <a:r>
              <a:rPr lang="en-GB"/>
              <a:t>Frontline Worker Survey 2022 </a:t>
            </a:r>
          </a:p>
        </p:txBody>
      </p:sp>
      <p:sp>
        <p:nvSpPr>
          <p:cNvPr id="6" name="Content Placeholder 2">
            <a:extLst>
              <a:ext uri="{FF2B5EF4-FFF2-40B4-BE49-F238E27FC236}">
                <a16:creationId xmlns:a16="http://schemas.microsoft.com/office/drawing/2014/main" id="{0A843950-4F04-B105-9E12-7CE373E6BE1D}"/>
              </a:ext>
            </a:extLst>
          </p:cNvPr>
          <p:cNvSpPr txBox="1">
            <a:spLocks/>
          </p:cNvSpPr>
          <p:nvPr/>
        </p:nvSpPr>
        <p:spPr>
          <a:xfrm>
            <a:off x="4949154" y="1405890"/>
            <a:ext cx="6747359" cy="36839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500"/>
              <a:t>Our most recent survey was undertaken in </a:t>
            </a:r>
            <a:r>
              <a:rPr lang="en-GB" sz="1500" b="1">
                <a:solidFill>
                  <a:schemeClr val="tx2"/>
                </a:solidFill>
              </a:rPr>
              <a:t>November - December 2022 </a:t>
            </a:r>
            <a:r>
              <a:rPr lang="en-GB" sz="1500"/>
              <a:t>and we received responses from </a:t>
            </a:r>
            <a:r>
              <a:rPr lang="en-GB" sz="1500" b="1">
                <a:solidFill>
                  <a:schemeClr val="tx2"/>
                </a:solidFill>
                <a:ea typeface="+mn-lt"/>
                <a:cs typeface="+mn-lt"/>
              </a:rPr>
              <a:t>1,182 </a:t>
            </a:r>
            <a:r>
              <a:rPr lang="en-GB" sz="1500" b="1">
                <a:solidFill>
                  <a:schemeClr val="tx2"/>
                </a:solidFill>
              </a:rPr>
              <a:t>frontline workers </a:t>
            </a:r>
            <a:r>
              <a:rPr lang="en-GB" sz="1500"/>
              <a:t>across the UK. </a:t>
            </a:r>
            <a:br>
              <a:rPr lang="en-GB" sz="1500"/>
            </a:br>
            <a:endParaRPr lang="en-GB" sz="1500">
              <a:cs typeface="Arial"/>
            </a:endParaRPr>
          </a:p>
          <a:p>
            <a:pPr marL="0" indent="0">
              <a:lnSpc>
                <a:spcPct val="120000"/>
              </a:lnSpc>
              <a:buNone/>
            </a:pPr>
            <a:r>
              <a:rPr lang="en-GB" sz="1500"/>
              <a:t>We asked you questions exploring:</a:t>
            </a:r>
            <a:endParaRPr lang="en-GB" sz="1500">
              <a:cs typeface="Arial"/>
            </a:endParaRPr>
          </a:p>
          <a:p>
            <a:pPr>
              <a:lnSpc>
                <a:spcPct val="100000"/>
              </a:lnSpc>
              <a:spcBef>
                <a:spcPts val="600"/>
              </a:spcBef>
            </a:pPr>
            <a:r>
              <a:rPr lang="en-GB" sz="1500"/>
              <a:t>Access to accommodation</a:t>
            </a:r>
            <a:endParaRPr lang="en-GB" sz="1500">
              <a:cs typeface="Arial"/>
            </a:endParaRPr>
          </a:p>
          <a:p>
            <a:pPr>
              <a:lnSpc>
                <a:spcPct val="100000"/>
              </a:lnSpc>
              <a:spcBef>
                <a:spcPts val="600"/>
              </a:spcBef>
            </a:pPr>
            <a:r>
              <a:rPr lang="en-GB" sz="1500"/>
              <a:t>Access to support services </a:t>
            </a:r>
            <a:endParaRPr lang="en-GB" sz="1500">
              <a:cs typeface="Arial" panose="020B0604020202020204"/>
            </a:endParaRPr>
          </a:p>
          <a:p>
            <a:pPr>
              <a:lnSpc>
                <a:spcPct val="100000"/>
              </a:lnSpc>
              <a:spcBef>
                <a:spcPts val="600"/>
              </a:spcBef>
            </a:pPr>
            <a:r>
              <a:rPr lang="en-GB" sz="1500"/>
              <a:t>Frontline worker wellbeing and development</a:t>
            </a:r>
            <a:endParaRPr lang="en-GB" sz="1500">
              <a:cs typeface="Arial"/>
            </a:endParaRPr>
          </a:p>
          <a:p>
            <a:pPr marL="0" indent="0">
              <a:lnSpc>
                <a:spcPct val="100000"/>
              </a:lnSpc>
              <a:spcBef>
                <a:spcPts val="600"/>
              </a:spcBef>
              <a:buNone/>
            </a:pPr>
            <a:endParaRPr lang="en-GB" sz="1500">
              <a:cs typeface="Arial"/>
            </a:endParaRPr>
          </a:p>
          <a:p>
            <a:pPr marL="0" indent="0">
              <a:lnSpc>
                <a:spcPct val="120000"/>
              </a:lnSpc>
              <a:spcBef>
                <a:spcPts val="600"/>
              </a:spcBef>
              <a:buNone/>
            </a:pPr>
            <a:r>
              <a:rPr lang="en-GB" sz="1500">
                <a:cs typeface="Arial"/>
              </a:rPr>
              <a:t>We released 3 reports to explore the findings:</a:t>
            </a:r>
          </a:p>
          <a:p>
            <a:pPr>
              <a:lnSpc>
                <a:spcPct val="110000"/>
              </a:lnSpc>
              <a:buNone/>
            </a:pPr>
            <a:r>
              <a:rPr lang="en-GB" sz="1500">
                <a:ea typeface="+mn-lt"/>
                <a:cs typeface="+mn-lt"/>
              </a:rPr>
              <a:t>1. Early Findings (December 2022)</a:t>
            </a:r>
          </a:p>
          <a:p>
            <a:pPr>
              <a:lnSpc>
                <a:spcPct val="110000"/>
              </a:lnSpc>
              <a:buNone/>
            </a:pPr>
            <a:r>
              <a:rPr lang="en-GB" sz="1500">
                <a:ea typeface="+mn-lt"/>
                <a:cs typeface="+mn-lt"/>
              </a:rPr>
              <a:t>2. Experiences of frontline homelessness work (March 2023) </a:t>
            </a:r>
          </a:p>
          <a:p>
            <a:pPr>
              <a:lnSpc>
                <a:spcPct val="100000"/>
              </a:lnSpc>
              <a:buNone/>
            </a:pPr>
            <a:r>
              <a:rPr lang="en-GB" sz="1500">
                <a:ea typeface="+mn-lt"/>
                <a:cs typeface="+mn-lt"/>
              </a:rPr>
              <a:t>3. Frontline challenges and solutions to addressing </a:t>
            </a:r>
            <a:br>
              <a:rPr lang="en-GB" sz="1500">
                <a:ea typeface="+mn-lt"/>
                <a:cs typeface="+mn-lt"/>
              </a:rPr>
            </a:br>
            <a:r>
              <a:rPr lang="en-GB" sz="1500">
                <a:ea typeface="+mn-lt"/>
                <a:cs typeface="+mn-lt"/>
              </a:rPr>
              <a:t>homelessness (March 2023)</a:t>
            </a:r>
            <a:endParaRPr lang="en-GB" sz="1500">
              <a:cs typeface="Arial" panose="020B0604020202020204"/>
            </a:endParaRPr>
          </a:p>
        </p:txBody>
      </p:sp>
      <p:pic>
        <p:nvPicPr>
          <p:cNvPr id="4" name="Picture 2" descr="A picture containing text&#10;&#10;Description automatically generated">
            <a:extLst>
              <a:ext uri="{FF2B5EF4-FFF2-40B4-BE49-F238E27FC236}">
                <a16:creationId xmlns:a16="http://schemas.microsoft.com/office/drawing/2014/main" id="{8B643543-7F4B-2189-AB55-FA8F1FDFC479}"/>
              </a:ext>
            </a:extLst>
          </p:cNvPr>
          <p:cNvPicPr>
            <a:picLocks noChangeAspect="1"/>
          </p:cNvPicPr>
          <p:nvPr/>
        </p:nvPicPr>
        <p:blipFill>
          <a:blip r:embed="rId2"/>
          <a:stretch>
            <a:fillRect/>
          </a:stretch>
        </p:blipFill>
        <p:spPr>
          <a:xfrm rot="-420000">
            <a:off x="2358605" y="1523626"/>
            <a:ext cx="2000084" cy="2828011"/>
          </a:xfrm>
          <a:prstGeom prst="rect">
            <a:avLst/>
          </a:prstGeom>
          <a:ln>
            <a:noFill/>
          </a:ln>
          <a:effectLst>
            <a:outerShdw blurRad="292100" dist="139700" dir="2700000" algn="tl" rotWithShape="0">
              <a:srgbClr val="333333">
                <a:alpha val="65000"/>
              </a:srgbClr>
            </a:outerShdw>
          </a:effectLst>
        </p:spPr>
      </p:pic>
      <p:pic>
        <p:nvPicPr>
          <p:cNvPr id="2" name="Picture 2" descr="Diagram&#10;&#10;Description automatically generated">
            <a:extLst>
              <a:ext uri="{FF2B5EF4-FFF2-40B4-BE49-F238E27FC236}">
                <a16:creationId xmlns:a16="http://schemas.microsoft.com/office/drawing/2014/main" id="{814D8F56-5416-8844-E783-B6A96777AD6F}"/>
              </a:ext>
            </a:extLst>
          </p:cNvPr>
          <p:cNvPicPr>
            <a:picLocks noChangeAspect="1"/>
          </p:cNvPicPr>
          <p:nvPr/>
        </p:nvPicPr>
        <p:blipFill>
          <a:blip r:embed="rId3"/>
          <a:stretch>
            <a:fillRect/>
          </a:stretch>
        </p:blipFill>
        <p:spPr>
          <a:xfrm>
            <a:off x="444844" y="2178946"/>
            <a:ext cx="2002367" cy="2828011"/>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diagram&#10;&#10;Description automatically generated">
            <a:extLst>
              <a:ext uri="{FF2B5EF4-FFF2-40B4-BE49-F238E27FC236}">
                <a16:creationId xmlns:a16="http://schemas.microsoft.com/office/drawing/2014/main" id="{8651EFC4-5555-F4B8-18ED-A951B60AB364}"/>
              </a:ext>
            </a:extLst>
          </p:cNvPr>
          <p:cNvPicPr>
            <a:picLocks noChangeAspect="1"/>
          </p:cNvPicPr>
          <p:nvPr/>
        </p:nvPicPr>
        <p:blipFill>
          <a:blip r:embed="rId4"/>
          <a:stretch>
            <a:fillRect/>
          </a:stretch>
        </p:blipFill>
        <p:spPr>
          <a:xfrm rot="300000">
            <a:off x="2097550" y="3674723"/>
            <a:ext cx="2000084" cy="2828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233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a:bodyPr>
          <a:lstStyle/>
          <a:p>
            <a:r>
              <a:rPr lang="en-GB"/>
              <a:t>Survey findings – key takeaways</a:t>
            </a:r>
          </a:p>
        </p:txBody>
      </p:sp>
      <p:sp>
        <p:nvSpPr>
          <p:cNvPr id="23" name="TextBox 22">
            <a:extLst>
              <a:ext uri="{FF2B5EF4-FFF2-40B4-BE49-F238E27FC236}">
                <a16:creationId xmlns:a16="http://schemas.microsoft.com/office/drawing/2014/main" id="{56A98980-0712-1356-C723-74EBF0BC8082}"/>
              </a:ext>
            </a:extLst>
          </p:cNvPr>
          <p:cNvSpPr txBox="1"/>
          <p:nvPr/>
        </p:nvSpPr>
        <p:spPr>
          <a:xfrm>
            <a:off x="407851" y="1594394"/>
            <a:ext cx="10835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 majority of frontline workers are seeing an increase in need of their homelessness services.</a:t>
            </a:r>
          </a:p>
        </p:txBody>
      </p:sp>
      <p:sp>
        <p:nvSpPr>
          <p:cNvPr id="24" name="TextBox 23">
            <a:extLst>
              <a:ext uri="{FF2B5EF4-FFF2-40B4-BE49-F238E27FC236}">
                <a16:creationId xmlns:a16="http://schemas.microsoft.com/office/drawing/2014/main" id="{4D61C7D5-FDC5-CE66-5554-AD667B9680C9}"/>
              </a:ext>
            </a:extLst>
          </p:cNvPr>
          <p:cNvSpPr txBox="1"/>
          <p:nvPr/>
        </p:nvSpPr>
        <p:spPr>
          <a:xfrm>
            <a:off x="407851" y="2096298"/>
            <a:ext cx="11308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cs typeface="Helvetica"/>
              </a:rPr>
              <a:t>Staff reported significant issues when it came to accessing accommodation for people facing homelessness.</a:t>
            </a:r>
            <a:endParaRPr lang="en-US">
              <a:latin typeface="Arial" panose="020B0604020202020204"/>
              <a:cs typeface="Arial" panose="020B0604020202020204"/>
            </a:endParaRPr>
          </a:p>
        </p:txBody>
      </p:sp>
      <p:sp>
        <p:nvSpPr>
          <p:cNvPr id="25" name="TextBox 24">
            <a:extLst>
              <a:ext uri="{FF2B5EF4-FFF2-40B4-BE49-F238E27FC236}">
                <a16:creationId xmlns:a16="http://schemas.microsoft.com/office/drawing/2014/main" id="{5B0DECA0-E27D-CB39-B3BE-03DBA7CE4B96}"/>
              </a:ext>
            </a:extLst>
          </p:cNvPr>
          <p:cNvSpPr txBox="1"/>
          <p:nvPr/>
        </p:nvSpPr>
        <p:spPr>
          <a:xfrm>
            <a:off x="407851" y="2598201"/>
            <a:ext cx="11308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Frontline workers themselves are also being significantly affected by the rising cost of living.</a:t>
            </a:r>
          </a:p>
        </p:txBody>
      </p:sp>
      <p:sp>
        <p:nvSpPr>
          <p:cNvPr id="28" name="TextBox 27">
            <a:extLst>
              <a:ext uri="{FF2B5EF4-FFF2-40B4-BE49-F238E27FC236}">
                <a16:creationId xmlns:a16="http://schemas.microsoft.com/office/drawing/2014/main" id="{F732904B-5D03-152A-00D2-CA1B488B3D12}"/>
              </a:ext>
            </a:extLst>
          </p:cNvPr>
          <p:cNvSpPr txBox="1"/>
          <p:nvPr/>
        </p:nvSpPr>
        <p:spPr>
          <a:xfrm>
            <a:off x="407851" y="3100105"/>
            <a:ext cx="113080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Frontline workers are also working under extremely challenging conditions. This is having a significant impact on staff wellbeing and threatens to force frontline workers to leave the sector.</a:t>
            </a:r>
            <a:endParaRPr lang="en-US"/>
          </a:p>
        </p:txBody>
      </p:sp>
      <p:sp>
        <p:nvSpPr>
          <p:cNvPr id="30" name="TextBox 29">
            <a:extLst>
              <a:ext uri="{FF2B5EF4-FFF2-40B4-BE49-F238E27FC236}">
                <a16:creationId xmlns:a16="http://schemas.microsoft.com/office/drawing/2014/main" id="{32F3DAE3-0791-4FEA-0CBA-56A4E74902A7}"/>
              </a:ext>
            </a:extLst>
          </p:cNvPr>
          <p:cNvSpPr txBox="1"/>
          <p:nvPr/>
        </p:nvSpPr>
        <p:spPr>
          <a:xfrm>
            <a:off x="407850" y="3885037"/>
            <a:ext cx="113080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To address homelessness, we need to ensure the right resources are available. This means accessible, suitable accommodation as well as appropriate wider support where needed, particularly around healthcare. </a:t>
            </a:r>
            <a:endParaRPr lang="en-US"/>
          </a:p>
        </p:txBody>
      </p:sp>
      <p:sp>
        <p:nvSpPr>
          <p:cNvPr id="32" name="TextBox 31">
            <a:extLst>
              <a:ext uri="{FF2B5EF4-FFF2-40B4-BE49-F238E27FC236}">
                <a16:creationId xmlns:a16="http://schemas.microsoft.com/office/drawing/2014/main" id="{EB764AE3-195D-4670-1C97-03D9DDF0AE06}"/>
              </a:ext>
            </a:extLst>
          </p:cNvPr>
          <p:cNvSpPr txBox="1"/>
          <p:nvPr/>
        </p:nvSpPr>
        <p:spPr>
          <a:xfrm>
            <a:off x="407850" y="4669969"/>
            <a:ext cx="113080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We need to remove the barriers which stop people being able to access accommodation and </a:t>
            </a:r>
            <a:br>
              <a:rPr lang="en-US">
                <a:ea typeface="+mn-lt"/>
                <a:cs typeface="+mn-lt"/>
              </a:rPr>
            </a:br>
            <a:r>
              <a:rPr lang="en-US">
                <a:ea typeface="+mn-lt"/>
                <a:cs typeface="+mn-lt"/>
              </a:rPr>
              <a:t>support, to ensure services are inclusive of all people. We need to improve policy and practice </a:t>
            </a:r>
          </a:p>
          <a:p>
            <a:r>
              <a:rPr lang="en-US">
                <a:ea typeface="+mn-lt"/>
                <a:cs typeface="+mn-lt"/>
              </a:rPr>
              <a:t>now to address and, crucially, prevent homelessness wherever possible. </a:t>
            </a:r>
            <a:endParaRPr lang="en-US">
              <a:cs typeface="Arial"/>
            </a:endParaRPr>
          </a:p>
        </p:txBody>
      </p:sp>
    </p:spTree>
    <p:extLst>
      <p:ext uri="{BB962C8B-B14F-4D97-AF65-F5344CB8AC3E}">
        <p14:creationId xmlns:p14="http://schemas.microsoft.com/office/powerpoint/2010/main" val="411252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a:bodyPr>
          <a:lstStyle/>
          <a:p>
            <a:r>
              <a:rPr lang="en-GB" dirty="0"/>
              <a:t>Survey findings – change needed</a:t>
            </a:r>
          </a:p>
        </p:txBody>
      </p:sp>
      <p:graphicFrame>
        <p:nvGraphicFramePr>
          <p:cNvPr id="6" name="Diagram 5">
            <a:extLst>
              <a:ext uri="{FF2B5EF4-FFF2-40B4-BE49-F238E27FC236}">
                <a16:creationId xmlns:a16="http://schemas.microsoft.com/office/drawing/2014/main" id="{BDECDD91-81A2-3816-E984-E4F835F46344}"/>
              </a:ext>
            </a:extLst>
          </p:cNvPr>
          <p:cNvGraphicFramePr/>
          <p:nvPr>
            <p:extLst>
              <p:ext uri="{D42A27DB-BD31-4B8C-83A1-F6EECF244321}">
                <p14:modId xmlns:p14="http://schemas.microsoft.com/office/powerpoint/2010/main" val="2122929382"/>
              </p:ext>
            </p:extLst>
          </p:nvPr>
        </p:nvGraphicFramePr>
        <p:xfrm>
          <a:off x="834523" y="1657350"/>
          <a:ext cx="7321634" cy="3832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United Kingdom Great Britain Silhouette FREE SVG | Silhouette free,  Silhouette, Silhouette svg">
            <a:extLst>
              <a:ext uri="{FF2B5EF4-FFF2-40B4-BE49-F238E27FC236}">
                <a16:creationId xmlns:a16="http://schemas.microsoft.com/office/drawing/2014/main" id="{7A4BADCD-8079-2445-5FA7-315C1EAB8A86}"/>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8738769" y="1898545"/>
            <a:ext cx="2618708" cy="260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0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8AA6-45C0-4D36-A4DC-8B8468E67582}"/>
              </a:ext>
            </a:extLst>
          </p:cNvPr>
          <p:cNvSpPr>
            <a:spLocks noGrp="1"/>
          </p:cNvSpPr>
          <p:nvPr>
            <p:ph type="title"/>
          </p:nvPr>
        </p:nvSpPr>
        <p:spPr>
          <a:xfrm>
            <a:off x="407987" y="470998"/>
            <a:ext cx="11376025" cy="954428"/>
          </a:xfrm>
        </p:spPr>
        <p:txBody>
          <a:bodyPr>
            <a:normAutofit/>
          </a:bodyPr>
          <a:lstStyle/>
          <a:p>
            <a:r>
              <a:rPr lang="en-GB"/>
              <a:t>Want to find out more?</a:t>
            </a:r>
          </a:p>
        </p:txBody>
      </p:sp>
      <p:sp>
        <p:nvSpPr>
          <p:cNvPr id="3" name="Content Placeholder 2">
            <a:extLst>
              <a:ext uri="{FF2B5EF4-FFF2-40B4-BE49-F238E27FC236}">
                <a16:creationId xmlns:a16="http://schemas.microsoft.com/office/drawing/2014/main" id="{0DBC4761-F7AE-4D29-9942-206E260054A9}"/>
              </a:ext>
            </a:extLst>
          </p:cNvPr>
          <p:cNvSpPr>
            <a:spLocks noGrp="1"/>
          </p:cNvSpPr>
          <p:nvPr>
            <p:ph idx="1"/>
          </p:nvPr>
        </p:nvSpPr>
        <p:spPr>
          <a:xfrm>
            <a:off x="407988" y="1649897"/>
            <a:ext cx="11376024" cy="2486080"/>
          </a:xfrm>
        </p:spPr>
        <p:txBody>
          <a:bodyPr>
            <a:normAutofit/>
          </a:bodyPr>
          <a:lstStyle/>
          <a:p>
            <a:pPr marL="0" indent="0">
              <a:buNone/>
            </a:pPr>
            <a:r>
              <a:rPr lang="en-GB"/>
              <a:t>Further details about the funding, community and resources available to support frontline staff can be found on our website </a:t>
            </a:r>
            <a:r>
              <a:rPr lang="en-GB" b="1">
                <a:solidFill>
                  <a:schemeClr val="tx2"/>
                </a:solidFill>
              </a:rPr>
              <a:t>www.frontlinenetwork.org.uk</a:t>
            </a:r>
            <a:r>
              <a:rPr lang="en-GB" b="1"/>
              <a:t>. </a:t>
            </a:r>
          </a:p>
          <a:p>
            <a:pPr marL="0" indent="0">
              <a:buNone/>
            </a:pPr>
            <a:endParaRPr lang="en-GB"/>
          </a:p>
          <a:p>
            <a:pPr marL="0" indent="0">
              <a:buNone/>
            </a:pPr>
            <a:r>
              <a:rPr lang="en-GB"/>
              <a:t>And you can be the first to hear updates by signing up to our </a:t>
            </a:r>
            <a:r>
              <a:rPr lang="en-GB" b="1">
                <a:solidFill>
                  <a:schemeClr val="tx2"/>
                </a:solidFill>
              </a:rPr>
              <a:t>monthly e-newsletter </a:t>
            </a:r>
            <a:r>
              <a:rPr lang="en-GB"/>
              <a:t>and following us on </a:t>
            </a:r>
            <a:r>
              <a:rPr lang="en-GB" b="1">
                <a:solidFill>
                  <a:schemeClr val="tx2"/>
                </a:solidFill>
              </a:rPr>
              <a:t>Twitter @smitf_frontline.</a:t>
            </a:r>
            <a:endParaRPr lang="en-GB"/>
          </a:p>
        </p:txBody>
      </p:sp>
      <p:pic>
        <p:nvPicPr>
          <p:cNvPr id="9" name="Graphic 8" descr="Cursor outline">
            <a:extLst>
              <a:ext uri="{FF2B5EF4-FFF2-40B4-BE49-F238E27FC236}">
                <a16:creationId xmlns:a16="http://schemas.microsoft.com/office/drawing/2014/main" id="{DC9AB839-F8BD-41EF-8704-71E0F79378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87317">
            <a:off x="3370250" y="4903387"/>
            <a:ext cx="609428" cy="609428"/>
          </a:xfrm>
          <a:prstGeom prst="rect">
            <a:avLst/>
          </a:prstGeom>
        </p:spPr>
      </p:pic>
      <p:pic>
        <p:nvPicPr>
          <p:cNvPr id="6" name="Picture 5">
            <a:extLst>
              <a:ext uri="{FF2B5EF4-FFF2-40B4-BE49-F238E27FC236}">
                <a16:creationId xmlns:a16="http://schemas.microsoft.com/office/drawing/2014/main" id="{F003A12D-9C99-0D39-C293-D49F761949BC}"/>
              </a:ext>
            </a:extLst>
          </p:cNvPr>
          <p:cNvPicPr>
            <a:picLocks noChangeAspect="1"/>
          </p:cNvPicPr>
          <p:nvPr/>
        </p:nvPicPr>
        <p:blipFill rotWithShape="1">
          <a:blip r:embed="rId5"/>
          <a:srcRect t="16782" r="2011" b="13611"/>
          <a:stretch/>
        </p:blipFill>
        <p:spPr>
          <a:xfrm>
            <a:off x="0" y="4646806"/>
            <a:ext cx="12192000" cy="2211194"/>
          </a:xfrm>
          <a:prstGeom prst="rect">
            <a:avLst/>
          </a:prstGeom>
        </p:spPr>
      </p:pic>
    </p:spTree>
    <p:extLst>
      <p:ext uri="{BB962C8B-B14F-4D97-AF65-F5344CB8AC3E}">
        <p14:creationId xmlns:p14="http://schemas.microsoft.com/office/powerpoint/2010/main" val="297323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11D08D-5DEC-AD92-500B-CB80BEC60E57}"/>
              </a:ext>
            </a:extLst>
          </p:cNvPr>
          <p:cNvSpPr/>
          <p:nvPr/>
        </p:nvSpPr>
        <p:spPr>
          <a:xfrm>
            <a:off x="815752" y="538516"/>
            <a:ext cx="2863508" cy="5509200"/>
          </a:xfrm>
          <a:prstGeom prst="rect">
            <a:avLst/>
          </a:prstGeom>
        </p:spPr>
        <p:txBody>
          <a:bodyPr wrap="square">
            <a:spAutoFit/>
          </a:bodyPr>
          <a:lstStyle/>
          <a:p>
            <a:r>
              <a:rPr lang="en-US" sz="3200"/>
              <a:t>It’s not about us, </a:t>
            </a:r>
            <a:r>
              <a:rPr lang="en-US" sz="3200">
                <a:solidFill>
                  <a:schemeClr val="tx2"/>
                </a:solidFill>
              </a:rPr>
              <a:t>it’s about you</a:t>
            </a:r>
            <a:r>
              <a:rPr lang="en-US" sz="3200"/>
              <a:t>. </a:t>
            </a:r>
          </a:p>
          <a:p>
            <a:endParaRPr lang="en-US" sz="3200"/>
          </a:p>
          <a:p>
            <a:r>
              <a:rPr lang="en-US" sz="3200"/>
              <a:t>We work with your </a:t>
            </a:r>
            <a:r>
              <a:rPr lang="en-US" sz="3200">
                <a:solidFill>
                  <a:schemeClr val="tx2"/>
                </a:solidFill>
              </a:rPr>
              <a:t>ideas and expertise</a:t>
            </a:r>
            <a:r>
              <a:rPr lang="en-US" sz="3200"/>
              <a:t>, finding ways to help best support you and your work. </a:t>
            </a:r>
          </a:p>
        </p:txBody>
      </p:sp>
      <p:sp>
        <p:nvSpPr>
          <p:cNvPr id="6" name="Speech Bubble: Oval 5">
            <a:extLst>
              <a:ext uri="{FF2B5EF4-FFF2-40B4-BE49-F238E27FC236}">
                <a16:creationId xmlns:a16="http://schemas.microsoft.com/office/drawing/2014/main" id="{FB548D05-3725-9FF4-B1AD-9246C80C3220}"/>
              </a:ext>
            </a:extLst>
          </p:cNvPr>
          <p:cNvSpPr/>
          <p:nvPr/>
        </p:nvSpPr>
        <p:spPr>
          <a:xfrm>
            <a:off x="7189836" y="283406"/>
            <a:ext cx="3518452" cy="1969770"/>
          </a:xfrm>
          <a:prstGeom prst="wedgeEllipseCallout">
            <a:avLst>
              <a:gd name="adj1" fmla="val -60475"/>
              <a:gd name="adj2" fmla="val -3619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a:solidFill>
                  <a:schemeClr val="bg1"/>
                </a:solidFill>
                <a:effectLst/>
                <a:latin typeface="Arial" panose="020B0604020202020204" pitchFamily="34" charset="0"/>
                <a:cs typeface="Arial" panose="020B0604020202020204" pitchFamily="34" charset="0"/>
              </a:rPr>
              <a:t>“It's great to have a space for frontline workers to network and feel listened to, with a focus on wellbeing”</a:t>
            </a:r>
          </a:p>
        </p:txBody>
      </p:sp>
      <p:sp>
        <p:nvSpPr>
          <p:cNvPr id="7" name="Speech Bubble: Oval 6">
            <a:extLst>
              <a:ext uri="{FF2B5EF4-FFF2-40B4-BE49-F238E27FC236}">
                <a16:creationId xmlns:a16="http://schemas.microsoft.com/office/drawing/2014/main" id="{4D96DE09-A54B-3DA7-72DF-67E3CA68E63A}"/>
              </a:ext>
            </a:extLst>
          </p:cNvPr>
          <p:cNvSpPr/>
          <p:nvPr/>
        </p:nvSpPr>
        <p:spPr>
          <a:xfrm>
            <a:off x="3886296" y="588128"/>
            <a:ext cx="3041940" cy="2101983"/>
          </a:xfrm>
          <a:prstGeom prst="wedgeEllipseCallout">
            <a:avLst>
              <a:gd name="adj1" fmla="val -34465"/>
              <a:gd name="adj2" fmla="val 577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a:solidFill>
                  <a:schemeClr val="bg1"/>
                </a:solidFill>
                <a:effectLst/>
                <a:latin typeface="Arial" panose="020B0604020202020204" pitchFamily="34" charset="0"/>
                <a:cs typeface="Arial" panose="020B0604020202020204" pitchFamily="34" charset="0"/>
              </a:rPr>
              <a:t>“I'm not just a small cog but part of a wider group, a hive of like-minded and warm hearted people”</a:t>
            </a:r>
          </a:p>
        </p:txBody>
      </p:sp>
      <p:sp>
        <p:nvSpPr>
          <p:cNvPr id="8" name="Speech Bubble: Oval 7">
            <a:extLst>
              <a:ext uri="{FF2B5EF4-FFF2-40B4-BE49-F238E27FC236}">
                <a16:creationId xmlns:a16="http://schemas.microsoft.com/office/drawing/2014/main" id="{D5E378AA-425A-1EE8-C0D8-2BBBA36FEA68}"/>
              </a:ext>
            </a:extLst>
          </p:cNvPr>
          <p:cNvSpPr/>
          <p:nvPr/>
        </p:nvSpPr>
        <p:spPr>
          <a:xfrm>
            <a:off x="6749804" y="2403890"/>
            <a:ext cx="4896000" cy="1764000"/>
          </a:xfrm>
          <a:prstGeom prst="wedgeEllipseCallout">
            <a:avLst>
              <a:gd name="adj1" fmla="val -70340"/>
              <a:gd name="adj2" fmla="val 323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a:solidFill>
                  <a:schemeClr val="bg1"/>
                </a:solidFill>
                <a:effectLst/>
                <a:latin typeface="Arial" panose="020B0604020202020204" pitchFamily="34" charset="0"/>
                <a:cs typeface="Arial" panose="020B0604020202020204" pitchFamily="34" charset="0"/>
              </a:rPr>
              <a:t>“[I feel] hopeful about changes that can be made, new organisations to work with and hearing about actions other organisations are implementing”</a:t>
            </a:r>
          </a:p>
        </p:txBody>
      </p:sp>
      <p:sp>
        <p:nvSpPr>
          <p:cNvPr id="9" name="Speech Bubble: Oval 8">
            <a:extLst>
              <a:ext uri="{FF2B5EF4-FFF2-40B4-BE49-F238E27FC236}">
                <a16:creationId xmlns:a16="http://schemas.microsoft.com/office/drawing/2014/main" id="{11A865B1-5832-6003-A273-58F1E468EA88}"/>
              </a:ext>
            </a:extLst>
          </p:cNvPr>
          <p:cNvSpPr/>
          <p:nvPr/>
        </p:nvSpPr>
        <p:spPr>
          <a:xfrm>
            <a:off x="4196545" y="4167890"/>
            <a:ext cx="5176434" cy="1969770"/>
          </a:xfrm>
          <a:prstGeom prst="wedgeEllipseCallout">
            <a:avLst>
              <a:gd name="adj1" fmla="val -50459"/>
              <a:gd name="adj2" fmla="val -588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a:solidFill>
                  <a:schemeClr val="bg1"/>
                </a:solidFill>
                <a:effectLst/>
                <a:latin typeface="Arial" panose="020B0604020202020204" pitchFamily="34" charset="0"/>
                <a:cs typeface="Arial" panose="020B0604020202020204" pitchFamily="34" charset="0"/>
              </a:rPr>
              <a:t>“People outside my organisation experience the same issues &amp; difficulties as I do. Phrases such as vicarious trauma, compassion fatigue give a phrase to define how we often feel!”</a:t>
            </a:r>
          </a:p>
        </p:txBody>
      </p:sp>
    </p:spTree>
    <p:extLst>
      <p:ext uri="{BB962C8B-B14F-4D97-AF65-F5344CB8AC3E}">
        <p14:creationId xmlns:p14="http://schemas.microsoft.com/office/powerpoint/2010/main" val="2540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941AE0-5583-6DFF-350A-D73A2AA8A834}"/>
              </a:ext>
            </a:extLst>
          </p:cNvPr>
          <p:cNvSpPr/>
          <p:nvPr/>
        </p:nvSpPr>
        <p:spPr>
          <a:xfrm>
            <a:off x="0" y="0"/>
            <a:ext cx="12191999" cy="6867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8BB3E-4AEB-98D9-2622-403ACB7DCF4B}"/>
              </a:ext>
            </a:extLst>
          </p:cNvPr>
          <p:cNvSpPr>
            <a:spLocks noGrp="1"/>
          </p:cNvSpPr>
          <p:nvPr>
            <p:ph type="title"/>
          </p:nvPr>
        </p:nvSpPr>
        <p:spPr/>
        <p:txBody>
          <a:bodyPr/>
          <a:lstStyle/>
          <a:p>
            <a:r>
              <a:rPr lang="en-US" sz="5600" dirty="0">
                <a:solidFill>
                  <a:schemeClr val="bg1"/>
                </a:solidFill>
              </a:rPr>
              <a:t>4 nation roundtable discussion</a:t>
            </a:r>
            <a:endParaRPr lang="en-US" dirty="0">
              <a:solidFill>
                <a:schemeClr val="bg1"/>
              </a:solidFill>
            </a:endParaRPr>
          </a:p>
        </p:txBody>
      </p:sp>
      <p:pic>
        <p:nvPicPr>
          <p:cNvPr id="5" name="Picture 5" descr="Logo&#10;&#10;Description automatically generated">
            <a:extLst>
              <a:ext uri="{FF2B5EF4-FFF2-40B4-BE49-F238E27FC236}">
                <a16:creationId xmlns:a16="http://schemas.microsoft.com/office/drawing/2014/main" id="{EE062321-8CA8-70A2-04AD-D93FC6CCBFE8}"/>
              </a:ext>
            </a:extLst>
          </p:cNvPr>
          <p:cNvPicPr>
            <a:picLocks noChangeAspect="1"/>
          </p:cNvPicPr>
          <p:nvPr/>
        </p:nvPicPr>
        <p:blipFill>
          <a:blip r:embed="rId2"/>
          <a:stretch>
            <a:fillRect/>
          </a:stretch>
        </p:blipFill>
        <p:spPr>
          <a:xfrm>
            <a:off x="8886825" y="5635844"/>
            <a:ext cx="2743200" cy="977462"/>
          </a:xfrm>
          <a:prstGeom prst="rect">
            <a:avLst/>
          </a:prstGeom>
        </p:spPr>
      </p:pic>
      <p:sp>
        <p:nvSpPr>
          <p:cNvPr id="3" name="TextBox 2">
            <a:extLst>
              <a:ext uri="{FF2B5EF4-FFF2-40B4-BE49-F238E27FC236}">
                <a16:creationId xmlns:a16="http://schemas.microsoft.com/office/drawing/2014/main" id="{C59A0483-F0F6-DAD6-4FE9-180F0E4534A9}"/>
              </a:ext>
            </a:extLst>
          </p:cNvPr>
          <p:cNvSpPr txBox="1"/>
          <p:nvPr/>
        </p:nvSpPr>
        <p:spPr>
          <a:xfrm>
            <a:off x="406095" y="2956742"/>
            <a:ext cx="90892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chemeClr val="bg1"/>
                </a:solidFill>
                <a:cs typeface="Arial"/>
              </a:rPr>
              <a:t>A roundtable discussion with Viki Fox plus Katie Dalton,  </a:t>
            </a:r>
            <a:r>
              <a:rPr lang="en-GB" sz="2800" dirty="0">
                <a:solidFill>
                  <a:schemeClr val="bg1"/>
                </a:solidFill>
                <a:ea typeface="+mn-lt"/>
                <a:cs typeface="+mn-lt"/>
              </a:rPr>
              <a:t>Mark Baillie</a:t>
            </a:r>
            <a:r>
              <a:rPr lang="en-GB" sz="2800" dirty="0">
                <a:solidFill>
                  <a:schemeClr val="bg1"/>
                </a:solidFill>
                <a:cs typeface="Arial"/>
              </a:rPr>
              <a:t> and Jeremy White</a:t>
            </a:r>
            <a:endParaRPr lang="en-US" sz="2800" dirty="0">
              <a:solidFill>
                <a:schemeClr val="bg1"/>
              </a:solidFill>
            </a:endParaRPr>
          </a:p>
        </p:txBody>
      </p:sp>
    </p:spTree>
    <p:extLst>
      <p:ext uri="{BB962C8B-B14F-4D97-AF65-F5344CB8AC3E}">
        <p14:creationId xmlns:p14="http://schemas.microsoft.com/office/powerpoint/2010/main" val="387415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A8B7546-3D18-E56B-0B18-28DE7E5BB23F}"/>
              </a:ext>
            </a:extLst>
          </p:cNvPr>
          <p:cNvSpPr txBox="1"/>
          <p:nvPr/>
        </p:nvSpPr>
        <p:spPr>
          <a:xfrm>
            <a:off x="656545" y="4270439"/>
            <a:ext cx="8399462" cy="2006703"/>
          </a:xfrm>
          <a:prstGeom prst="rect">
            <a:avLst/>
          </a:prstGeom>
          <a:noFill/>
        </p:spPr>
        <p:txBody>
          <a:bodyPr wrap="square" lIns="91440" tIns="45720" rIns="91440" bIns="45720" anchor="t">
            <a:spAutoFit/>
          </a:bodyPr>
          <a:lstStyle/>
          <a:p>
            <a:pPr>
              <a:lnSpc>
                <a:spcPct val="90000"/>
              </a:lnSpc>
              <a:spcAft>
                <a:spcPts val="600"/>
              </a:spcAft>
            </a:pPr>
            <a:r>
              <a:rPr lang="en-GB" dirty="0">
                <a:ea typeface="+mn-lt"/>
                <a:cs typeface="+mn-lt"/>
              </a:rPr>
              <a:t>"In my role I often feel isolated and alone and knowing there is a group that is listening to our concerns helps"</a:t>
            </a:r>
            <a:endParaRPr lang="en-GB" dirty="0">
              <a:cs typeface="Arial" panose="020B0604020202020204"/>
            </a:endParaRPr>
          </a:p>
          <a:p>
            <a:pPr algn="ctr">
              <a:lnSpc>
                <a:spcPct val="90000"/>
              </a:lnSpc>
              <a:spcAft>
                <a:spcPts val="600"/>
              </a:spcAft>
            </a:pPr>
            <a:endParaRPr lang="en-GB" sz="1400" i="1"/>
          </a:p>
          <a:p>
            <a:pPr>
              <a:lnSpc>
                <a:spcPct val="90000"/>
              </a:lnSpc>
              <a:spcAft>
                <a:spcPts val="600"/>
              </a:spcAft>
            </a:pPr>
            <a:r>
              <a:rPr lang="en-GB" i="1" dirty="0"/>
              <a:t>Frontline Worker event attendee</a:t>
            </a:r>
            <a:endParaRPr lang="en-GB" i="1" dirty="0">
              <a:cs typeface="Arial"/>
            </a:endParaRPr>
          </a:p>
          <a:p>
            <a:pPr algn="ctr">
              <a:lnSpc>
                <a:spcPct val="90000"/>
              </a:lnSpc>
              <a:spcAft>
                <a:spcPts val="600"/>
              </a:spcAft>
            </a:pPr>
            <a:endParaRPr lang="en-GB" sz="2400" i="1"/>
          </a:p>
          <a:p>
            <a:pPr algn="ctr">
              <a:lnSpc>
                <a:spcPct val="90000"/>
              </a:lnSpc>
              <a:spcAft>
                <a:spcPts val="600"/>
              </a:spcAft>
            </a:pPr>
            <a:endParaRPr lang="en-GB" sz="2400" i="1"/>
          </a:p>
        </p:txBody>
      </p:sp>
      <p:pic>
        <p:nvPicPr>
          <p:cNvPr id="7" name="Picture 7" descr="Diagram&#10;&#10;Description automatically generated">
            <a:extLst>
              <a:ext uri="{FF2B5EF4-FFF2-40B4-BE49-F238E27FC236}">
                <a16:creationId xmlns:a16="http://schemas.microsoft.com/office/drawing/2014/main" id="{89852A83-9522-04FC-A4BA-2C485BB98229}"/>
              </a:ext>
            </a:extLst>
          </p:cNvPr>
          <p:cNvPicPr>
            <a:picLocks noChangeAspect="1"/>
          </p:cNvPicPr>
          <p:nvPr/>
        </p:nvPicPr>
        <p:blipFill>
          <a:blip r:embed="rId2"/>
          <a:stretch>
            <a:fillRect/>
          </a:stretch>
        </p:blipFill>
        <p:spPr>
          <a:xfrm>
            <a:off x="0" y="3265"/>
            <a:ext cx="12191999" cy="3832498"/>
          </a:xfrm>
          <a:prstGeom prst="rect">
            <a:avLst/>
          </a:prstGeom>
        </p:spPr>
      </p:pic>
    </p:spTree>
    <p:extLst>
      <p:ext uri="{BB962C8B-B14F-4D97-AF65-F5344CB8AC3E}">
        <p14:creationId xmlns:p14="http://schemas.microsoft.com/office/powerpoint/2010/main" val="86936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lstStyle/>
          <a:p>
            <a:r>
              <a:rPr lang="en-GB"/>
              <a:t>Today’s event</a:t>
            </a:r>
          </a:p>
        </p:txBody>
      </p:sp>
      <p:sp>
        <p:nvSpPr>
          <p:cNvPr id="6" name="Content Placeholder 5">
            <a:extLst>
              <a:ext uri="{FF2B5EF4-FFF2-40B4-BE49-F238E27FC236}">
                <a16:creationId xmlns:a16="http://schemas.microsoft.com/office/drawing/2014/main" id="{3E1521C9-AE4D-44C2-A7B1-46108C0E317C}"/>
              </a:ext>
            </a:extLst>
          </p:cNvPr>
          <p:cNvSpPr>
            <a:spLocks noGrp="1"/>
          </p:cNvSpPr>
          <p:nvPr>
            <p:ph idx="1"/>
          </p:nvPr>
        </p:nvSpPr>
        <p:spPr/>
        <p:txBody>
          <a:bodyPr vert="horz" lIns="91440" tIns="45720" rIns="91440" bIns="45720" rtlCol="0" anchor="t">
            <a:normAutofit/>
          </a:bodyPr>
          <a:lstStyle/>
          <a:p>
            <a:pPr lvl="0">
              <a:lnSpc>
                <a:spcPct val="107000"/>
              </a:lnSpc>
              <a:spcAft>
                <a:spcPts val="800"/>
              </a:spcAft>
            </a:pPr>
            <a:r>
              <a:rPr lang="en-GB" sz="2800">
                <a:effectLst/>
                <a:latin typeface="Arial"/>
                <a:ea typeface="Calibri"/>
                <a:cs typeface="Times New Roman"/>
              </a:rPr>
              <a:t>Join for one session or the whole day!</a:t>
            </a:r>
            <a:endParaRPr lang="en-GB" sz="2800">
              <a:latin typeface="Arial"/>
              <a:ea typeface="Calibri"/>
              <a:cs typeface="Times New Roman"/>
            </a:endParaRPr>
          </a:p>
          <a:p>
            <a:pPr lvl="0">
              <a:lnSpc>
                <a:spcPct val="107000"/>
              </a:lnSpc>
              <a:spcAft>
                <a:spcPts val="800"/>
              </a:spcAft>
            </a:pPr>
            <a:r>
              <a:rPr lang="en-US" sz="2800">
                <a:effectLst/>
                <a:latin typeface="Arial"/>
                <a:ea typeface="Calibri"/>
                <a:cs typeface="Times New Roman"/>
              </a:rPr>
              <a:t>All sessions are being recorded as webinars and will be shared afterwards via our website</a:t>
            </a:r>
          </a:p>
          <a:p>
            <a:pPr lvl="0">
              <a:lnSpc>
                <a:spcPct val="107000"/>
              </a:lnSpc>
              <a:spcAft>
                <a:spcPts val="800"/>
              </a:spcAft>
            </a:pPr>
            <a:r>
              <a:rPr lang="en-US" sz="2800">
                <a:effectLst/>
                <a:latin typeface="Arial" panose="020B0604020202020204" pitchFamily="34" charset="0"/>
                <a:ea typeface="Calibri" panose="020F0502020204030204" pitchFamily="34" charset="0"/>
                <a:cs typeface="Times New Roman" panose="02020603050405020304" pitchFamily="18" charset="0"/>
              </a:rPr>
              <a:t>Throughout the day, please get involved:</a:t>
            </a:r>
          </a:p>
          <a:p>
            <a:pPr lvl="1">
              <a:lnSpc>
                <a:spcPct val="107000"/>
              </a:lnSpc>
              <a:spcAft>
                <a:spcPts val="800"/>
              </a:spcAft>
            </a:pPr>
            <a:r>
              <a:rPr lang="en-US">
                <a:latin typeface="Arial" panose="020B0604020202020204" pitchFamily="34" charset="0"/>
                <a:ea typeface="Calibri" panose="020F0502020204030204" pitchFamily="34" charset="0"/>
                <a:cs typeface="Times New Roman" panose="02020603050405020304" pitchFamily="18" charset="0"/>
              </a:rPr>
              <a:t>Share </a:t>
            </a:r>
            <a:r>
              <a:rPr lang="en-US">
                <a:effectLst/>
                <a:latin typeface="Arial" panose="020B0604020202020204" pitchFamily="34" charset="0"/>
                <a:ea typeface="Calibri" panose="020F0502020204030204" pitchFamily="34" charset="0"/>
                <a:cs typeface="Times New Roman" panose="02020603050405020304" pitchFamily="18" charset="0"/>
              </a:rPr>
              <a:t>comments and questions via the </a:t>
            </a:r>
            <a:r>
              <a:rPr lang="en-US" b="1">
                <a:effectLst/>
                <a:latin typeface="Arial" panose="020B0604020202020204" pitchFamily="34" charset="0"/>
                <a:ea typeface="Calibri" panose="020F0502020204030204" pitchFamily="34" charset="0"/>
                <a:cs typeface="Times New Roman" panose="02020603050405020304" pitchFamily="18" charset="0"/>
              </a:rPr>
              <a:t>Chat and Q&amp;A box</a:t>
            </a:r>
          </a:p>
          <a:p>
            <a:pPr lvl="1">
              <a:lnSpc>
                <a:spcPct val="107000"/>
              </a:lnSpc>
              <a:spcAft>
                <a:spcPts val="800"/>
              </a:spcAft>
            </a:pPr>
            <a:r>
              <a:rPr lang="en-US">
                <a:latin typeface="Arial" panose="020B0604020202020204" pitchFamily="34" charset="0"/>
                <a:ea typeface="Calibri" panose="020F0502020204030204" pitchFamily="34" charset="0"/>
                <a:cs typeface="Times New Roman" panose="02020603050405020304" pitchFamily="18" charset="0"/>
              </a:rPr>
              <a:t>J</a:t>
            </a:r>
            <a:r>
              <a:rPr lang="en-US">
                <a:effectLst/>
                <a:latin typeface="Arial" panose="020B0604020202020204" pitchFamily="34" charset="0"/>
                <a:ea typeface="Calibri" panose="020F0502020204030204" pitchFamily="34" charset="0"/>
                <a:cs typeface="Times New Roman" panose="02020603050405020304" pitchFamily="18" charset="0"/>
              </a:rPr>
              <a:t>oin the conversation on </a:t>
            </a:r>
            <a:r>
              <a:rPr lang="en-US" b="1">
                <a:effectLst/>
                <a:latin typeface="Arial" panose="020B0604020202020204" pitchFamily="34" charset="0"/>
                <a:ea typeface="Calibri" panose="020F0502020204030204" pitchFamily="34" charset="0"/>
                <a:cs typeface="Times New Roman" panose="02020603050405020304" pitchFamily="18" charset="0"/>
              </a:rPr>
              <a:t>Twitter</a:t>
            </a:r>
            <a:r>
              <a:rPr lang="en-US">
                <a:effectLst/>
                <a:latin typeface="Arial" panose="020B0604020202020204" pitchFamily="34" charset="0"/>
                <a:ea typeface="Calibri" panose="020F0502020204030204" pitchFamily="34" charset="0"/>
                <a:cs typeface="Times New Roman" panose="02020603050405020304" pitchFamily="18" charset="0"/>
              </a:rPr>
              <a:t>  </a:t>
            </a:r>
            <a:br>
              <a:rPr lang="en-US">
                <a:latin typeface="Arial" panose="020B0604020202020204" pitchFamily="34" charset="0"/>
                <a:ea typeface="Calibri" panose="020F0502020204030204" pitchFamily="34" charset="0"/>
                <a:cs typeface="Times New Roman" panose="02020603050405020304" pitchFamily="18" charset="0"/>
              </a:rPr>
            </a:br>
            <a:r>
              <a:rPr lang="en-US" b="1">
                <a:effectLst/>
                <a:latin typeface="Arial" panose="020B0604020202020204" pitchFamily="34" charset="0"/>
                <a:ea typeface="Calibri" panose="020F0502020204030204" pitchFamily="34" charset="0"/>
                <a:cs typeface="Times New Roman" panose="02020603050405020304" pitchFamily="18" charset="0"/>
              </a:rPr>
              <a:t>@SMITF_frontline  #WorkingTogether</a:t>
            </a:r>
            <a:endParaRPr lang="en-GB" b="1">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00601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a:xfrm>
            <a:off x="407989" y="182610"/>
            <a:ext cx="11376025" cy="954428"/>
          </a:xfrm>
        </p:spPr>
        <p:txBody>
          <a:bodyPr/>
          <a:lstStyle/>
          <a:p>
            <a:r>
              <a:rPr lang="en-GB"/>
              <a:t>Our schedule - morning</a:t>
            </a:r>
          </a:p>
        </p:txBody>
      </p:sp>
      <p:sp>
        <p:nvSpPr>
          <p:cNvPr id="6" name="Content Placeholder 5">
            <a:extLst>
              <a:ext uri="{FF2B5EF4-FFF2-40B4-BE49-F238E27FC236}">
                <a16:creationId xmlns:a16="http://schemas.microsoft.com/office/drawing/2014/main" id="{3E1521C9-AE4D-44C2-A7B1-46108C0E317C}"/>
              </a:ext>
            </a:extLst>
          </p:cNvPr>
          <p:cNvSpPr>
            <a:spLocks noGrp="1"/>
          </p:cNvSpPr>
          <p:nvPr>
            <p:ph idx="1"/>
          </p:nvPr>
        </p:nvSpPr>
        <p:spPr>
          <a:xfrm>
            <a:off x="407989" y="1319350"/>
            <a:ext cx="9441689" cy="4534798"/>
          </a:xfrm>
        </p:spPr>
        <p:txBody>
          <a:bodyPr vert="horz" lIns="91440" tIns="45720" rIns="91440" bIns="45720" rtlCol="0" anchor="t">
            <a:normAutofit fontScale="92500" lnSpcReduction="10000"/>
          </a:bodyPr>
          <a:lstStyle/>
          <a:p>
            <a:pPr marL="0" indent="0">
              <a:lnSpc>
                <a:spcPct val="120000"/>
              </a:lnSpc>
              <a:buNone/>
            </a:pPr>
            <a:r>
              <a:rPr lang="en-GB" sz="1800" b="1" dirty="0">
                <a:ea typeface="Calibri"/>
              </a:rPr>
              <a:t>10:00am - 10:30am </a:t>
            </a:r>
            <a:r>
              <a:rPr lang="en-GB" sz="1800" dirty="0">
                <a:ea typeface="Calibri"/>
              </a:rPr>
              <a:t>We</a:t>
            </a:r>
            <a:r>
              <a:rPr lang="en-GB" sz="1800" dirty="0">
                <a:effectLst/>
                <a:ea typeface="Calibri"/>
              </a:rPr>
              <a:t> are kicking things off with</a:t>
            </a:r>
            <a:r>
              <a:rPr lang="en-GB" sz="1800" dirty="0">
                <a:solidFill>
                  <a:schemeClr val="tx2"/>
                </a:solidFill>
                <a:effectLst/>
                <a:ea typeface="Calibri"/>
              </a:rPr>
              <a:t> </a:t>
            </a:r>
            <a:r>
              <a:rPr lang="en-GB" sz="1800" b="1" u="sng" dirty="0">
                <a:solidFill>
                  <a:schemeClr val="tx2"/>
                </a:solidFill>
                <a:effectLst/>
                <a:ea typeface="Calibri"/>
                <a:hlinkClick r:id="rId2">
                  <a:extLst>
                    <a:ext uri="{A12FA001-AC4F-418D-AE19-62706E023703}">
                      <ahyp:hlinkClr xmlns:ahyp="http://schemas.microsoft.com/office/drawing/2018/hyperlinkcolor" val="tx"/>
                    </a:ext>
                  </a:extLst>
                </a:hlinkClick>
              </a:rPr>
              <a:t>our opening plenary</a:t>
            </a:r>
            <a:r>
              <a:rPr lang="en-GB" sz="1800" dirty="0">
                <a:effectLst/>
                <a:ea typeface="Calibri"/>
              </a:rPr>
              <a:t>,</a:t>
            </a:r>
            <a:r>
              <a:rPr lang="en-GB" sz="1800" dirty="0">
                <a:ea typeface="Calibri"/>
              </a:rPr>
              <a:t> for</a:t>
            </a:r>
            <a:r>
              <a:rPr lang="en-GB" sz="1800" dirty="0">
                <a:effectLst/>
                <a:ea typeface="Calibri"/>
              </a:rPr>
              <a:t> </a:t>
            </a:r>
            <a:r>
              <a:rPr lang="en-GB" sz="1800" dirty="0">
                <a:ea typeface="Calibri"/>
              </a:rPr>
              <a:t>w</a:t>
            </a:r>
            <a:r>
              <a:rPr lang="en-GB" sz="1800" dirty="0">
                <a:ea typeface="+mn-lt"/>
                <a:cs typeface="+mn-lt"/>
              </a:rPr>
              <a:t>hich we are </a:t>
            </a:r>
            <a:r>
              <a:rPr lang="en-GB" sz="1800" dirty="0">
                <a:effectLst/>
                <a:ea typeface="+mn-lt"/>
                <a:cs typeface="+mn-lt"/>
              </a:rPr>
              <a:t>excited to </a:t>
            </a:r>
            <a:r>
              <a:rPr lang="en-GB" sz="1800" dirty="0">
                <a:ea typeface="+mn-lt"/>
                <a:cs typeface="+mn-lt"/>
              </a:rPr>
              <a:t>have Viki Fox, Policy &amp; Participation Manager, </a:t>
            </a:r>
            <a:r>
              <a:rPr lang="en-GB" sz="1800" err="1">
                <a:ea typeface="+mn-lt"/>
                <a:cs typeface="+mn-lt"/>
              </a:rPr>
              <a:t>Cyrenians</a:t>
            </a:r>
            <a:r>
              <a:rPr lang="en-GB" sz="1800" dirty="0">
                <a:ea typeface="+mn-lt"/>
                <a:cs typeface="+mn-lt"/>
              </a:rPr>
              <a:t>, present. </a:t>
            </a:r>
            <a:endParaRPr lang="en-US" dirty="0">
              <a:ea typeface="+mn-lt"/>
              <a:cs typeface="+mn-lt"/>
            </a:endParaRPr>
          </a:p>
          <a:p>
            <a:pPr marL="0" indent="0">
              <a:lnSpc>
                <a:spcPct val="120000"/>
              </a:lnSpc>
              <a:buNone/>
            </a:pPr>
            <a:endParaRPr lang="en-GB" sz="1800" dirty="0">
              <a:ea typeface="+mn-lt"/>
              <a:cs typeface="+mn-lt"/>
            </a:endParaRPr>
          </a:p>
          <a:p>
            <a:pPr marL="0" indent="0">
              <a:lnSpc>
                <a:spcPct val="120000"/>
              </a:lnSpc>
              <a:buNone/>
            </a:pPr>
            <a:r>
              <a:rPr lang="en-GB" sz="1800" b="1" dirty="0">
                <a:ea typeface="+mn-lt"/>
                <a:cs typeface="+mn-lt"/>
              </a:rPr>
              <a:t>10:30am – 11:30am </a:t>
            </a:r>
            <a:r>
              <a:rPr lang="en-GB" sz="1800" b="1" u="sng" dirty="0">
                <a:solidFill>
                  <a:schemeClr val="tx2"/>
                </a:solidFill>
                <a:ea typeface="+mn-lt"/>
                <a:cs typeface="+mn-lt"/>
              </a:rPr>
              <a:t>4 Nation Roundtable Discussion</a:t>
            </a:r>
            <a:r>
              <a:rPr lang="en-GB" sz="1800" dirty="0">
                <a:ea typeface="+mn-lt"/>
                <a:cs typeface="+mn-lt"/>
              </a:rPr>
              <a:t>, with Viki Fox plus Katie Dalton, Director, </a:t>
            </a:r>
            <a:r>
              <a:rPr lang="en-GB" sz="1800" dirty="0" err="1">
                <a:ea typeface="+mn-lt"/>
                <a:cs typeface="+mn-lt"/>
              </a:rPr>
              <a:t>Cymorth</a:t>
            </a:r>
            <a:r>
              <a:rPr lang="en-GB" sz="1800" dirty="0">
                <a:ea typeface="+mn-lt"/>
                <a:cs typeface="+mn-lt"/>
              </a:rPr>
              <a:t> Cymru, Mark Baillie, Homeless Connect and Jeremy White</a:t>
            </a:r>
            <a:r>
              <a:rPr lang="en-GB" sz="1800" dirty="0">
                <a:effectLst/>
                <a:ea typeface="+mn-lt"/>
                <a:cs typeface="+mn-lt"/>
              </a:rPr>
              <a:t>, </a:t>
            </a:r>
            <a:r>
              <a:rPr lang="en-GB" sz="1800" dirty="0">
                <a:ea typeface="+mn-lt"/>
                <a:cs typeface="+mn-lt"/>
              </a:rPr>
              <a:t>Head </a:t>
            </a:r>
            <a:r>
              <a:rPr lang="en-GB" sz="1800" dirty="0">
                <a:effectLst/>
                <a:ea typeface="+mn-lt"/>
                <a:cs typeface="+mn-lt"/>
              </a:rPr>
              <a:t>of </a:t>
            </a:r>
            <a:r>
              <a:rPr lang="en-GB" sz="1800" dirty="0">
                <a:ea typeface="+mn-lt"/>
                <a:cs typeface="+mn-lt"/>
              </a:rPr>
              <a:t>National Partnerships</a:t>
            </a:r>
            <a:r>
              <a:rPr lang="en-GB" sz="1800" dirty="0">
                <a:effectLst/>
                <a:ea typeface="+mn-lt"/>
                <a:cs typeface="+mn-lt"/>
              </a:rPr>
              <a:t>, </a:t>
            </a:r>
            <a:r>
              <a:rPr lang="en-GB" sz="1800" dirty="0">
                <a:ea typeface="+mn-lt"/>
                <a:cs typeface="+mn-lt"/>
              </a:rPr>
              <a:t>Homeless Link</a:t>
            </a:r>
            <a:endParaRPr lang="en-GB" sz="1800" dirty="0">
              <a:ea typeface="Calibri"/>
              <a:cs typeface="+mn-lt"/>
            </a:endParaRPr>
          </a:p>
          <a:p>
            <a:pPr marL="0" indent="0">
              <a:lnSpc>
                <a:spcPct val="120000"/>
              </a:lnSpc>
              <a:buNone/>
            </a:pPr>
            <a:br>
              <a:rPr lang="en-GB" sz="1800" dirty="0">
                <a:effectLst/>
                <a:ea typeface="Calibri" panose="020F0502020204030204" pitchFamily="34" charset="0"/>
              </a:rPr>
            </a:br>
            <a:r>
              <a:rPr lang="en-GB" sz="1800" b="1" dirty="0">
                <a:ea typeface="Calibri"/>
              </a:rPr>
              <a:t>11:50am </a:t>
            </a:r>
            <a:r>
              <a:rPr lang="en-GB" sz="1800" b="1" dirty="0">
                <a:effectLst/>
                <a:ea typeface="Calibri"/>
              </a:rPr>
              <a:t>– </a:t>
            </a:r>
            <a:r>
              <a:rPr lang="en-GB" sz="1800" b="1" dirty="0">
                <a:ea typeface="Calibri"/>
              </a:rPr>
              <a:t>1:00pm </a:t>
            </a:r>
            <a:r>
              <a:rPr lang="en-GB" sz="1800" dirty="0">
                <a:ea typeface="Calibri"/>
              </a:rPr>
              <a:t>Morning sessions:</a:t>
            </a:r>
            <a:endParaRPr lang="en-GB" sz="1800" dirty="0">
              <a:ea typeface="Calibri"/>
              <a:cs typeface="Arial"/>
            </a:endParaRPr>
          </a:p>
          <a:p>
            <a:pPr>
              <a:lnSpc>
                <a:spcPct val="120000"/>
              </a:lnSpc>
              <a:buSzPts val="1000"/>
              <a:buFont typeface="Arial"/>
              <a:buChar char="•"/>
              <a:tabLst>
                <a:tab pos="457200" algn="l"/>
              </a:tabLst>
            </a:pPr>
            <a:r>
              <a:rPr lang="en-GB" sz="1800" b="1" u="sng" dirty="0">
                <a:solidFill>
                  <a:schemeClr val="tx2"/>
                </a:solidFill>
                <a:ea typeface="Times New Roman" panose="02020603050405020304" pitchFamily="18" charset="0"/>
              </a:rPr>
              <a:t>Health and Homelessness</a:t>
            </a:r>
            <a:endParaRPr lang="en-GB" sz="1800" dirty="0">
              <a:solidFill>
                <a:schemeClr val="tx2"/>
              </a:solidFill>
              <a:effectLst/>
              <a:ea typeface="Calibri" panose="020F0502020204030204" pitchFamily="34" charset="0"/>
              <a:cs typeface="Arial" panose="020B0604020202020204"/>
            </a:endParaRPr>
          </a:p>
          <a:p>
            <a:pPr>
              <a:lnSpc>
                <a:spcPct val="120000"/>
              </a:lnSpc>
              <a:buSzPts val="1000"/>
              <a:tabLst>
                <a:tab pos="457200" algn="l"/>
              </a:tabLst>
            </a:pPr>
            <a:r>
              <a:rPr lang="en-GB" sz="1800" b="1" u="sng" dirty="0">
                <a:solidFill>
                  <a:schemeClr val="tx2"/>
                </a:solidFill>
                <a:ea typeface="+mn-lt"/>
                <a:cs typeface="+mn-lt"/>
              </a:rPr>
              <a:t>Housing Legislation - A Bite-Sized Policy Update on Key Changes Across the 4 Nations</a:t>
            </a:r>
            <a:endParaRPr lang="en-GB" sz="1800" dirty="0">
              <a:solidFill>
                <a:schemeClr val="tx2"/>
              </a:solidFill>
              <a:effectLst/>
              <a:ea typeface="Calibri" panose="020F0502020204030204" pitchFamily="34" charset="0"/>
              <a:cs typeface="Arial" panose="020B0604020202020204"/>
            </a:endParaRPr>
          </a:p>
          <a:p>
            <a:pPr>
              <a:lnSpc>
                <a:spcPct val="120000"/>
              </a:lnSpc>
              <a:buSzPts val="1000"/>
              <a:tabLst>
                <a:tab pos="457200" algn="l"/>
              </a:tabLst>
            </a:pPr>
            <a:r>
              <a:rPr lang="en-GB" sz="1800" b="1" u="sng" dirty="0">
                <a:solidFill>
                  <a:schemeClr val="tx2"/>
                </a:solidFill>
                <a:ea typeface="+mn-lt"/>
                <a:cs typeface="+mn-lt"/>
              </a:rPr>
              <a:t>Accessing support and resources for people living in temporary accommodation</a:t>
            </a:r>
            <a:endParaRPr lang="en-GB" sz="1800" b="1" dirty="0">
              <a:solidFill>
                <a:schemeClr val="tx2"/>
              </a:solidFill>
              <a:effectLst/>
              <a:ea typeface="Calibri" panose="020F0502020204030204" pitchFamily="34" charset="0"/>
              <a:cs typeface="Arial"/>
            </a:endParaRPr>
          </a:p>
          <a:p>
            <a:pPr>
              <a:lnSpc>
                <a:spcPct val="120000"/>
              </a:lnSpc>
              <a:buSzPts val="1000"/>
              <a:tabLst>
                <a:tab pos="457200" algn="l"/>
              </a:tabLst>
            </a:pPr>
            <a:r>
              <a:rPr lang="en-GB" sz="1800" b="1" u="sng" dirty="0">
                <a:solidFill>
                  <a:schemeClr val="tx2"/>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Immigration </a:t>
            </a:r>
            <a:r>
              <a:rPr lang="en-GB" sz="1800" b="1" u="sng" dirty="0">
                <a:solidFill>
                  <a:schemeClr val="tx2"/>
                </a:solidFill>
                <a:ea typeface="Times New Roman" panose="02020603050405020304" pitchFamily="18" charset="0"/>
                <a:hlinkClick r:id="rId3">
                  <a:extLst>
                    <a:ext uri="{A12FA001-AC4F-418D-AE19-62706E023703}">
                      <ahyp:hlinkClr xmlns:ahyp="http://schemas.microsoft.com/office/drawing/2018/hyperlinkcolor" val="tx"/>
                    </a:ext>
                  </a:extLst>
                </a:hlinkClick>
              </a:rPr>
              <a:t>Advice and Guidance</a:t>
            </a:r>
            <a:endParaRPr lang="en-GB" sz="1800" b="1" dirty="0">
              <a:solidFill>
                <a:schemeClr val="tx2"/>
              </a:solidFill>
              <a:ea typeface="+mn-lt"/>
              <a:cs typeface="+mn-lt"/>
            </a:endParaRPr>
          </a:p>
        </p:txBody>
      </p:sp>
    </p:spTree>
    <p:extLst>
      <p:ext uri="{BB962C8B-B14F-4D97-AF65-F5344CB8AC3E}">
        <p14:creationId xmlns:p14="http://schemas.microsoft.com/office/powerpoint/2010/main" val="257418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lstStyle/>
          <a:p>
            <a:r>
              <a:rPr lang="en-GB"/>
              <a:t>Our schedule - afternoon</a:t>
            </a:r>
          </a:p>
        </p:txBody>
      </p:sp>
      <p:sp>
        <p:nvSpPr>
          <p:cNvPr id="6" name="Content Placeholder 5">
            <a:extLst>
              <a:ext uri="{FF2B5EF4-FFF2-40B4-BE49-F238E27FC236}">
                <a16:creationId xmlns:a16="http://schemas.microsoft.com/office/drawing/2014/main" id="{3E1521C9-AE4D-44C2-A7B1-46108C0E317C}"/>
              </a:ext>
            </a:extLst>
          </p:cNvPr>
          <p:cNvSpPr>
            <a:spLocks noGrp="1"/>
          </p:cNvSpPr>
          <p:nvPr>
            <p:ph idx="1"/>
          </p:nvPr>
        </p:nvSpPr>
        <p:spPr/>
        <p:txBody>
          <a:bodyPr vert="horz" lIns="91440" tIns="45720" rIns="91440" bIns="45720" rtlCol="0" anchor="t">
            <a:normAutofit/>
          </a:bodyPr>
          <a:lstStyle/>
          <a:p>
            <a:pPr marL="0" indent="0">
              <a:lnSpc>
                <a:spcPct val="120000"/>
              </a:lnSpc>
              <a:buNone/>
            </a:pPr>
            <a:r>
              <a:rPr lang="en-GB" sz="2100" b="1" dirty="0">
                <a:cs typeface="Arial"/>
              </a:rPr>
              <a:t>2:00pm – 3:00pm </a:t>
            </a:r>
            <a:r>
              <a:rPr lang="en-GB" sz="2100" b="1" u="sng" dirty="0">
                <a:solidFill>
                  <a:schemeClr val="tx2"/>
                </a:solidFill>
                <a:ea typeface="+mn-lt"/>
                <a:cs typeface="+mn-lt"/>
              </a:rPr>
              <a:t>Roundtable Discussion: Supporting the Wellbeing Of Our Frontline Staff </a:t>
            </a:r>
            <a:br>
              <a:rPr lang="en-GB" sz="2100" b="1" u="sng" dirty="0">
                <a:solidFill>
                  <a:schemeClr val="tx2"/>
                </a:solidFill>
                <a:ea typeface="+mn-lt"/>
                <a:cs typeface="+mn-lt"/>
              </a:rPr>
            </a:br>
            <a:endParaRPr lang="en-GB" sz="2100">
              <a:solidFill>
                <a:schemeClr val="tx2"/>
              </a:solidFill>
              <a:ea typeface="+mn-lt"/>
              <a:cs typeface="+mn-lt"/>
            </a:endParaRPr>
          </a:p>
          <a:p>
            <a:pPr marL="0" indent="0">
              <a:lnSpc>
                <a:spcPct val="120000"/>
              </a:lnSpc>
              <a:buNone/>
            </a:pPr>
            <a:r>
              <a:rPr lang="en-GB" sz="2000" b="1" dirty="0">
                <a:ea typeface="Times New Roman" panose="02020603050405020304" pitchFamily="18" charset="0"/>
              </a:rPr>
              <a:t>3:20pm </a:t>
            </a:r>
            <a:r>
              <a:rPr lang="en-GB" sz="2000" b="1" dirty="0">
                <a:effectLst/>
                <a:ea typeface="Times New Roman" panose="02020603050405020304" pitchFamily="18" charset="0"/>
              </a:rPr>
              <a:t>– </a:t>
            </a:r>
            <a:r>
              <a:rPr lang="en-GB" sz="2000" b="1" dirty="0">
                <a:ea typeface="Times New Roman" panose="02020603050405020304" pitchFamily="18" charset="0"/>
              </a:rPr>
              <a:t>4:20pm</a:t>
            </a:r>
            <a:r>
              <a:rPr lang="en-GB" sz="2000" b="1" dirty="0">
                <a:effectLst/>
                <a:ea typeface="Times New Roman" panose="02020603050405020304" pitchFamily="18" charset="0"/>
              </a:rPr>
              <a:t> </a:t>
            </a:r>
            <a:r>
              <a:rPr lang="en-GB" sz="2000" dirty="0">
                <a:ea typeface="Times New Roman" panose="02020603050405020304" pitchFamily="18" charset="0"/>
              </a:rPr>
              <a:t>Afternoon</a:t>
            </a:r>
            <a:r>
              <a:rPr lang="en-GB" sz="2000" b="1" dirty="0">
                <a:ea typeface="Times New Roman" panose="02020603050405020304" pitchFamily="18" charset="0"/>
              </a:rPr>
              <a:t> </a:t>
            </a:r>
            <a:r>
              <a:rPr lang="en-GB" sz="2000" dirty="0">
                <a:ea typeface="Times New Roman" panose="02020603050405020304" pitchFamily="18" charset="0"/>
              </a:rPr>
              <a:t>sessions:</a:t>
            </a:r>
            <a:endParaRPr lang="en-GB" sz="2000" dirty="0">
              <a:ea typeface="Calibri"/>
              <a:cs typeface="Arial"/>
            </a:endParaRPr>
          </a:p>
          <a:p>
            <a:pPr>
              <a:lnSpc>
                <a:spcPct val="120000"/>
              </a:lnSpc>
              <a:buSzPts val="1000"/>
              <a:buFont typeface="Arial"/>
            </a:pPr>
            <a:r>
              <a:rPr lang="en-GB" sz="2000" b="1" u="sng" dirty="0">
                <a:solidFill>
                  <a:schemeClr val="tx2"/>
                </a:solidFill>
                <a:ea typeface="Times New Roman" panose="02020603050405020304" pitchFamily="18" charset="0"/>
              </a:rPr>
              <a:t>Resilience and Wellbeing</a:t>
            </a:r>
            <a:endParaRPr lang="en-GB" sz="2100" dirty="0">
              <a:solidFill>
                <a:schemeClr val="tx2"/>
              </a:solidFill>
              <a:ea typeface="Calibri" panose="020F0502020204030204" pitchFamily="34" charset="0"/>
            </a:endParaRPr>
          </a:p>
          <a:p>
            <a:pPr>
              <a:lnSpc>
                <a:spcPct val="120000"/>
              </a:lnSpc>
              <a:buSzPts val="1000"/>
              <a:buFont typeface="Arial"/>
            </a:pPr>
            <a:r>
              <a:rPr lang="en-GB" sz="2000" b="1" u="sng" dirty="0">
                <a:solidFill>
                  <a:schemeClr val="tx2"/>
                </a:solidFill>
                <a:ea typeface="Times New Roman" panose="02020603050405020304" pitchFamily="18" charset="0"/>
              </a:rPr>
              <a:t>Boundaries</a:t>
            </a:r>
            <a:r>
              <a:rPr lang="en-GB" sz="2000" b="1" u="sng" dirty="0">
                <a:solidFill>
                  <a:schemeClr val="tx2"/>
                </a:solidFill>
                <a:ea typeface="+mn-lt"/>
                <a:cs typeface="+mn-lt"/>
              </a:rPr>
              <a:t> and your Wellbeing workshop</a:t>
            </a:r>
            <a:endParaRPr lang="en-GB" sz="2100" dirty="0">
              <a:solidFill>
                <a:schemeClr val="tx2"/>
              </a:solidFill>
              <a:effectLst/>
              <a:ea typeface="Calibri" panose="020F0502020204030204" pitchFamily="34" charset="0"/>
              <a:cs typeface="Arial" panose="020B0604020202020204"/>
            </a:endParaRPr>
          </a:p>
          <a:p>
            <a:pPr>
              <a:lnSpc>
                <a:spcPct val="120000"/>
              </a:lnSpc>
              <a:buSzPts val="1000"/>
              <a:buFont typeface="Arial" panose="05050102010706020507" pitchFamily="18" charset="2"/>
              <a:buChar char="•"/>
              <a:tabLst>
                <a:tab pos="457200" algn="l"/>
              </a:tabLst>
            </a:pPr>
            <a:r>
              <a:rPr lang="en-GB" sz="2000" b="1" u="sng" dirty="0">
                <a:solidFill>
                  <a:schemeClr val="tx2"/>
                </a:solidFill>
                <a:ea typeface="+mn-lt"/>
                <a:cs typeface="+mn-lt"/>
              </a:rPr>
              <a:t>Mindfulness &amp; Compassion Based Self-Care Techniques</a:t>
            </a:r>
            <a:br>
              <a:rPr lang="en-GB" sz="2000" b="1" u="sng" dirty="0">
                <a:solidFill>
                  <a:schemeClr val="tx2"/>
                </a:solidFill>
                <a:ea typeface="+mn-lt"/>
                <a:cs typeface="+mn-lt"/>
              </a:rPr>
            </a:br>
            <a:endParaRPr lang="en-GB" sz="2000" dirty="0">
              <a:solidFill>
                <a:schemeClr val="tx2"/>
              </a:solidFill>
              <a:effectLst/>
              <a:ea typeface="Calibri" panose="020F0502020204030204" pitchFamily="34" charset="0"/>
              <a:cs typeface="Arial" panose="020B0604020202020204"/>
            </a:endParaRPr>
          </a:p>
          <a:p>
            <a:pPr marL="0" indent="0">
              <a:lnSpc>
                <a:spcPct val="120000"/>
              </a:lnSpc>
              <a:buNone/>
            </a:pPr>
            <a:r>
              <a:rPr lang="en-GB" sz="2000" b="1" dirty="0">
                <a:effectLst/>
                <a:ea typeface="Calibri"/>
              </a:rPr>
              <a:t>4:30pm </a:t>
            </a:r>
            <a:r>
              <a:rPr lang="en-GB" sz="2000" dirty="0">
                <a:ea typeface="Calibri"/>
              </a:rPr>
              <a:t>Finish</a:t>
            </a:r>
            <a:endParaRPr lang="en-GB" sz="2000" dirty="0">
              <a:ea typeface="Calibri"/>
              <a:cs typeface="Arial" panose="020B0604020202020204"/>
            </a:endParaRPr>
          </a:p>
        </p:txBody>
      </p:sp>
    </p:spTree>
    <p:extLst>
      <p:ext uri="{BB962C8B-B14F-4D97-AF65-F5344CB8AC3E}">
        <p14:creationId xmlns:p14="http://schemas.microsoft.com/office/powerpoint/2010/main" val="34897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941AE0-5583-6DFF-350A-D73A2AA8A834}"/>
              </a:ext>
            </a:extLst>
          </p:cNvPr>
          <p:cNvSpPr/>
          <p:nvPr/>
        </p:nvSpPr>
        <p:spPr>
          <a:xfrm>
            <a:off x="0" y="0"/>
            <a:ext cx="12191999" cy="68671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D8BB3E-4AEB-98D9-2622-403ACB7DCF4B}"/>
              </a:ext>
            </a:extLst>
          </p:cNvPr>
          <p:cNvSpPr>
            <a:spLocks noGrp="1"/>
          </p:cNvSpPr>
          <p:nvPr>
            <p:ph type="title"/>
          </p:nvPr>
        </p:nvSpPr>
        <p:spPr/>
        <p:txBody>
          <a:bodyPr/>
          <a:lstStyle/>
          <a:p>
            <a:r>
              <a:rPr lang="en-US" sz="5600" dirty="0">
                <a:solidFill>
                  <a:schemeClr val="bg1"/>
                </a:solidFill>
              </a:rPr>
              <a:t>Let's get to know each other...</a:t>
            </a:r>
            <a:endParaRPr lang="en-US" dirty="0">
              <a:solidFill>
                <a:schemeClr val="bg1"/>
              </a:solidFill>
            </a:endParaRPr>
          </a:p>
        </p:txBody>
      </p:sp>
      <p:pic>
        <p:nvPicPr>
          <p:cNvPr id="5" name="Picture 5" descr="Logo&#10;&#10;Description automatically generated">
            <a:extLst>
              <a:ext uri="{FF2B5EF4-FFF2-40B4-BE49-F238E27FC236}">
                <a16:creationId xmlns:a16="http://schemas.microsoft.com/office/drawing/2014/main" id="{EE062321-8CA8-70A2-04AD-D93FC6CCBFE8}"/>
              </a:ext>
            </a:extLst>
          </p:cNvPr>
          <p:cNvPicPr>
            <a:picLocks noChangeAspect="1"/>
          </p:cNvPicPr>
          <p:nvPr/>
        </p:nvPicPr>
        <p:blipFill>
          <a:blip r:embed="rId2"/>
          <a:stretch>
            <a:fillRect/>
          </a:stretch>
        </p:blipFill>
        <p:spPr>
          <a:xfrm>
            <a:off x="8886825" y="5635844"/>
            <a:ext cx="2743200" cy="977462"/>
          </a:xfrm>
          <a:prstGeom prst="rect">
            <a:avLst/>
          </a:prstGeom>
        </p:spPr>
      </p:pic>
      <p:sp>
        <p:nvSpPr>
          <p:cNvPr id="13" name="TextBox 12">
            <a:extLst>
              <a:ext uri="{FF2B5EF4-FFF2-40B4-BE49-F238E27FC236}">
                <a16:creationId xmlns:a16="http://schemas.microsoft.com/office/drawing/2014/main" id="{D22EDCF1-B3E4-4AED-1301-8E8F59BC0197}"/>
              </a:ext>
            </a:extLst>
          </p:cNvPr>
          <p:cNvSpPr txBox="1"/>
          <p:nvPr/>
        </p:nvSpPr>
        <p:spPr>
          <a:xfrm>
            <a:off x="406095" y="2956742"/>
            <a:ext cx="90892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chemeClr val="bg1"/>
                </a:solidFill>
                <a:cs typeface="Arial"/>
              </a:rPr>
              <a:t>Join in with our icebreaker on menti.com</a:t>
            </a:r>
          </a:p>
        </p:txBody>
      </p:sp>
      <p:pic>
        <p:nvPicPr>
          <p:cNvPr id="6" name="Picture 6">
            <a:extLst>
              <a:ext uri="{FF2B5EF4-FFF2-40B4-BE49-F238E27FC236}">
                <a16:creationId xmlns:a16="http://schemas.microsoft.com/office/drawing/2014/main" id="{DF6B69DB-B074-C160-91F0-A7A508D211BF}"/>
              </a:ext>
            </a:extLst>
          </p:cNvPr>
          <p:cNvPicPr>
            <a:picLocks noChangeAspect="1"/>
          </p:cNvPicPr>
          <p:nvPr/>
        </p:nvPicPr>
        <p:blipFill>
          <a:blip r:embed="rId3"/>
          <a:stretch>
            <a:fillRect/>
          </a:stretch>
        </p:blipFill>
        <p:spPr>
          <a:xfrm flipH="1">
            <a:off x="-1674" y="4181885"/>
            <a:ext cx="5481147" cy="2435184"/>
          </a:xfrm>
          <a:prstGeom prst="rect">
            <a:avLst/>
          </a:prstGeom>
        </p:spPr>
      </p:pic>
    </p:spTree>
    <p:extLst>
      <p:ext uri="{BB962C8B-B14F-4D97-AF65-F5344CB8AC3E}">
        <p14:creationId xmlns:p14="http://schemas.microsoft.com/office/powerpoint/2010/main" val="261630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152B72-2C9D-972B-6D3A-6E964D8CC1C4}"/>
              </a:ext>
            </a:extLst>
          </p:cNvPr>
          <p:cNvSpPr>
            <a:spLocks noGrp="1"/>
          </p:cNvSpPr>
          <p:nvPr>
            <p:ph type="ctrTitle"/>
          </p:nvPr>
        </p:nvSpPr>
        <p:spPr>
          <a:xfrm>
            <a:off x="1524000" y="1645920"/>
            <a:ext cx="9144000" cy="2260159"/>
          </a:xfrm>
        </p:spPr>
        <p:txBody>
          <a:bodyPr>
            <a:normAutofit/>
          </a:bodyPr>
          <a:lstStyle/>
          <a:p>
            <a:r>
              <a:rPr lang="en-GB" sz="6600"/>
              <a:t>An update from the Frontline Network</a:t>
            </a:r>
            <a:endParaRPr lang="en-GB"/>
          </a:p>
        </p:txBody>
      </p:sp>
      <p:sp>
        <p:nvSpPr>
          <p:cNvPr id="3" name="Subtitle 2">
            <a:extLst>
              <a:ext uri="{FF2B5EF4-FFF2-40B4-BE49-F238E27FC236}">
                <a16:creationId xmlns:a16="http://schemas.microsoft.com/office/drawing/2014/main" id="{E59E2117-7257-6B62-3798-B1518DE45B25}"/>
              </a:ext>
            </a:extLst>
          </p:cNvPr>
          <p:cNvSpPr>
            <a:spLocks noGrp="1"/>
          </p:cNvSpPr>
          <p:nvPr>
            <p:ph type="subTitle" idx="1"/>
          </p:nvPr>
        </p:nvSpPr>
        <p:spPr/>
        <p:txBody>
          <a:bodyPr vert="horz" lIns="91440" tIns="45720" rIns="91440" bIns="45720" rtlCol="0" anchor="t">
            <a:normAutofit lnSpcReduction="10000"/>
          </a:bodyPr>
          <a:lstStyle/>
          <a:p>
            <a:r>
              <a:rPr lang="en-GB" sz="3200" b="1"/>
              <a:t>Our activities 2022-2023</a:t>
            </a:r>
          </a:p>
        </p:txBody>
      </p:sp>
    </p:spTree>
    <p:extLst>
      <p:ext uri="{BB962C8B-B14F-4D97-AF65-F5344CB8AC3E}">
        <p14:creationId xmlns:p14="http://schemas.microsoft.com/office/powerpoint/2010/main" val="130210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F4EC277-6FF6-4CF8-9CBE-9106BD490753}"/>
              </a:ext>
            </a:extLst>
          </p:cNvPr>
          <p:cNvGraphicFramePr>
            <a:graphicFrameLocks/>
          </p:cNvGraphicFramePr>
          <p:nvPr>
            <p:extLst>
              <p:ext uri="{D42A27DB-BD31-4B8C-83A1-F6EECF244321}">
                <p14:modId xmlns:p14="http://schemas.microsoft.com/office/powerpoint/2010/main" val="3523591355"/>
              </p:ext>
            </p:extLst>
          </p:nvPr>
        </p:nvGraphicFramePr>
        <p:xfrm>
          <a:off x="810591" y="2047461"/>
          <a:ext cx="10570817" cy="4691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logo&#10;&#10;Description automatically generated">
            <a:extLst>
              <a:ext uri="{FF2B5EF4-FFF2-40B4-BE49-F238E27FC236}">
                <a16:creationId xmlns:a16="http://schemas.microsoft.com/office/drawing/2014/main" id="{051CDB5C-7207-42BD-BD1A-45657B148A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649" y="367549"/>
            <a:ext cx="5303520" cy="1889760"/>
          </a:xfrm>
          <a:prstGeom prst="rect">
            <a:avLst/>
          </a:prstGeom>
        </p:spPr>
      </p:pic>
      <p:sp>
        <p:nvSpPr>
          <p:cNvPr id="20" name="TextBox 19">
            <a:extLst>
              <a:ext uri="{FF2B5EF4-FFF2-40B4-BE49-F238E27FC236}">
                <a16:creationId xmlns:a16="http://schemas.microsoft.com/office/drawing/2014/main" id="{83AB9812-561A-416C-849A-7FD1D320B3D2}"/>
              </a:ext>
            </a:extLst>
          </p:cNvPr>
          <p:cNvSpPr txBox="1"/>
          <p:nvPr/>
        </p:nvSpPr>
        <p:spPr>
          <a:xfrm>
            <a:off x="6286832" y="367549"/>
            <a:ext cx="5402907" cy="1569660"/>
          </a:xfrm>
          <a:prstGeom prst="rect">
            <a:avLst/>
          </a:prstGeom>
          <a:noFill/>
        </p:spPr>
        <p:txBody>
          <a:bodyPr wrap="square">
            <a:spAutoFit/>
          </a:bodyPr>
          <a:lstStyle/>
          <a:p>
            <a:r>
              <a:rPr lang="en-US" sz="2400"/>
              <a:t>We support workers from the public, statutory and voluntary sectors across the UK, working on the frontline with people experiencing homelessness.</a:t>
            </a:r>
          </a:p>
        </p:txBody>
      </p:sp>
    </p:spTree>
    <p:extLst>
      <p:ext uri="{BB962C8B-B14F-4D97-AF65-F5344CB8AC3E}">
        <p14:creationId xmlns:p14="http://schemas.microsoft.com/office/powerpoint/2010/main" val="13054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9362D-F6FE-4007-AC66-CA2E16FB78FB}"/>
              </a:ext>
            </a:extLst>
          </p:cNvPr>
          <p:cNvSpPr>
            <a:spLocks noGrp="1"/>
          </p:cNvSpPr>
          <p:nvPr>
            <p:ph type="title"/>
          </p:nvPr>
        </p:nvSpPr>
        <p:spPr/>
        <p:txBody>
          <a:bodyPr>
            <a:normAutofit/>
          </a:bodyPr>
          <a:lstStyle/>
          <a:p>
            <a:r>
              <a:rPr lang="en-GB"/>
              <a:t>The Vicar’s Relief Fund</a:t>
            </a:r>
          </a:p>
        </p:txBody>
      </p:sp>
      <p:graphicFrame>
        <p:nvGraphicFramePr>
          <p:cNvPr id="15" name="Diagram 14">
            <a:extLst>
              <a:ext uri="{FF2B5EF4-FFF2-40B4-BE49-F238E27FC236}">
                <a16:creationId xmlns:a16="http://schemas.microsoft.com/office/drawing/2014/main" id="{5A14C1B4-E745-3B59-0B3D-67889277C3C2}"/>
              </a:ext>
            </a:extLst>
          </p:cNvPr>
          <p:cNvGraphicFramePr/>
          <p:nvPr>
            <p:extLst>
              <p:ext uri="{D42A27DB-BD31-4B8C-83A1-F6EECF244321}">
                <p14:modId xmlns:p14="http://schemas.microsoft.com/office/powerpoint/2010/main" val="1489378435"/>
              </p:ext>
            </p:extLst>
          </p:nvPr>
        </p:nvGraphicFramePr>
        <p:xfrm>
          <a:off x="407987" y="1982235"/>
          <a:ext cx="9441689" cy="4296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Content Placeholder 5">
            <a:extLst>
              <a:ext uri="{FF2B5EF4-FFF2-40B4-BE49-F238E27FC236}">
                <a16:creationId xmlns:a16="http://schemas.microsoft.com/office/drawing/2014/main" id="{B75FFF4B-28CD-9868-E2B9-0475CE8BB478}"/>
              </a:ext>
            </a:extLst>
          </p:cNvPr>
          <p:cNvSpPr>
            <a:spLocks noGrp="1"/>
          </p:cNvSpPr>
          <p:nvPr>
            <p:ph idx="1"/>
          </p:nvPr>
        </p:nvSpPr>
        <p:spPr>
          <a:xfrm>
            <a:off x="407989" y="1557338"/>
            <a:ext cx="9441689" cy="4296809"/>
          </a:xfrm>
        </p:spPr>
        <p:txBody>
          <a:bodyPr vert="horz" lIns="91440" tIns="45720" rIns="91440" bIns="45720" rtlCol="0" anchor="t">
            <a:normAutofit/>
          </a:bodyPr>
          <a:lstStyle/>
          <a:p>
            <a:pPr marL="0" indent="0">
              <a:lnSpc>
                <a:spcPct val="100000"/>
              </a:lnSpc>
              <a:buNone/>
            </a:pPr>
            <a:r>
              <a:rPr lang="en-GB" dirty="0">
                <a:effectLst/>
                <a:latin typeface="Arial"/>
                <a:ea typeface="Calibri"/>
                <a:cs typeface="Arial"/>
              </a:rPr>
              <a:t>In </a:t>
            </a:r>
            <a:r>
              <a:rPr lang="en-GB" dirty="0">
                <a:latin typeface="Arial"/>
                <a:ea typeface="Calibri"/>
                <a:cs typeface="Arial"/>
              </a:rPr>
              <a:t>2022/23</a:t>
            </a:r>
            <a:r>
              <a:rPr lang="en-GB" dirty="0">
                <a:effectLst/>
                <a:latin typeface="Arial"/>
                <a:ea typeface="Calibri"/>
                <a:cs typeface="Arial"/>
              </a:rPr>
              <a:t> you submitted a total of </a:t>
            </a:r>
            <a:r>
              <a:rPr lang="en-GB" b="1" dirty="0">
                <a:latin typeface="Arial"/>
                <a:ea typeface="Calibri"/>
                <a:cs typeface="Arial"/>
              </a:rPr>
              <a:t>5,536</a:t>
            </a:r>
            <a:r>
              <a:rPr lang="en-GB" dirty="0">
                <a:solidFill>
                  <a:srgbClr val="00B050"/>
                </a:solidFill>
                <a:latin typeface="Arial"/>
                <a:ea typeface="Calibri"/>
                <a:cs typeface="Arial"/>
              </a:rPr>
              <a:t> </a:t>
            </a:r>
            <a:r>
              <a:rPr lang="en-GB" dirty="0">
                <a:latin typeface="Arial"/>
                <a:ea typeface="Calibri"/>
                <a:cs typeface="Arial"/>
              </a:rPr>
              <a:t>applications</a:t>
            </a:r>
            <a:r>
              <a:rPr lang="en-GB" dirty="0">
                <a:effectLst/>
                <a:latin typeface="Arial"/>
                <a:ea typeface="Calibri"/>
                <a:cs typeface="Arial"/>
              </a:rPr>
              <a:t> to the VRF. </a:t>
            </a:r>
            <a:r>
              <a:rPr lang="en-US" dirty="0">
                <a:effectLst/>
                <a:latin typeface="Arial"/>
                <a:ea typeface="Calibri"/>
                <a:cs typeface="Arial"/>
              </a:rPr>
              <a:t>Thanks to the generous support of our donors, the VRF continued to provide small, quick grants to prevent eviction and help people access accommodation:</a:t>
            </a:r>
            <a:endParaRPr lang="en-GB" sz="3600" dirty="0">
              <a:latin typeface="Arial"/>
              <a:ea typeface="Calibri"/>
              <a:cs typeface="Arial"/>
            </a:endParaRPr>
          </a:p>
        </p:txBody>
      </p:sp>
    </p:spTree>
    <p:extLst>
      <p:ext uri="{BB962C8B-B14F-4D97-AF65-F5344CB8AC3E}">
        <p14:creationId xmlns:p14="http://schemas.microsoft.com/office/powerpoint/2010/main" val="3469534816"/>
      </p:ext>
    </p:extLst>
  </p:cSld>
  <p:clrMapOvr>
    <a:masterClrMapping/>
  </p:clrMapOvr>
</p:sld>
</file>

<file path=ppt/theme/theme1.xml><?xml version="1.0" encoding="utf-8"?>
<a:theme xmlns:a="http://schemas.openxmlformats.org/drawingml/2006/main" name="1_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MT brand colours">
      <a:dk1>
        <a:sysClr val="windowText" lastClr="000000"/>
      </a:dk1>
      <a:lt1>
        <a:sysClr val="window" lastClr="FFFFFF"/>
      </a:lt1>
      <a:dk2>
        <a:srgbClr val="B30931"/>
      </a:dk2>
      <a:lt2>
        <a:srgbClr val="E9E4E0"/>
      </a:lt2>
      <a:accent1>
        <a:srgbClr val="B30931"/>
      </a:accent1>
      <a:accent2>
        <a:srgbClr val="A1AE9E"/>
      </a:accent2>
      <a:accent3>
        <a:srgbClr val="4B3A58"/>
      </a:accent3>
      <a:accent4>
        <a:srgbClr val="F56136"/>
      </a:accent4>
      <a:accent5>
        <a:srgbClr val="3C3C3B"/>
      </a:accent5>
      <a:accent6>
        <a:srgbClr val="A1AE9E"/>
      </a:accent6>
      <a:hlink>
        <a:srgbClr val="B30931"/>
      </a:hlink>
      <a:folHlink>
        <a:srgbClr val="A1A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415335806E4B419E597C9D35B855D2" ma:contentTypeVersion="13" ma:contentTypeDescription="Create a new document." ma:contentTypeScope="" ma:versionID="8e6abb4d2e0b6f188b527e8dc17fd05a">
  <xsd:schema xmlns:xsd="http://www.w3.org/2001/XMLSchema" xmlns:xs="http://www.w3.org/2001/XMLSchema" xmlns:p="http://schemas.microsoft.com/office/2006/metadata/properties" xmlns:ns2="6abd0293-66e8-4e95-bff5-8937d5f62b99" xmlns:ns3="bca9822e-211d-4723-85f2-b3c70f22749b" targetNamespace="http://schemas.microsoft.com/office/2006/metadata/properties" ma:root="true" ma:fieldsID="db2c4af5af380c7d4ae872f75bb26607" ns2:_="" ns3:_="">
    <xsd:import namespace="6abd0293-66e8-4e95-bff5-8937d5f62b99"/>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bd0293-66e8-4e95-bff5-8937d5f62b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43f032-56bb-40c6-bb6e-407f91632bf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1026a81-d9d5-4fbb-8e6d-0b2192053e50}" ma:internalName="TaxCatchAll" ma:showField="CatchAllData" ma:web="bca9822e-211d-4723-85f2-b3c70f227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a9822e-211d-4723-85f2-b3c70f22749b" xsi:nil="true"/>
    <lcf76f155ced4ddcb4097134ff3c332f xmlns="6abd0293-66e8-4e95-bff5-8937d5f62b9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3848FF-67A0-4DCF-9483-B7528F2A5EB1}">
  <ds:schemaRefs>
    <ds:schemaRef ds:uri="http://schemas.microsoft.com/sharepoint/v3/contenttype/forms"/>
  </ds:schemaRefs>
</ds:datastoreItem>
</file>

<file path=customXml/itemProps2.xml><?xml version="1.0" encoding="utf-8"?>
<ds:datastoreItem xmlns:ds="http://schemas.openxmlformats.org/officeDocument/2006/customXml" ds:itemID="{674BF6DE-8309-49FF-A6AF-2B77BE94D6C1}"/>
</file>

<file path=customXml/itemProps3.xml><?xml version="1.0" encoding="utf-8"?>
<ds:datastoreItem xmlns:ds="http://schemas.openxmlformats.org/officeDocument/2006/customXml" ds:itemID="{F671A65A-636B-4807-AC5F-19CBDF5A81DA}">
  <ds:schemaRefs>
    <ds:schemaRef ds:uri="3b557957-13a2-406a-9353-9d69d3c57766"/>
    <ds:schemaRef ds:uri="b61bb279-322d-4725-a522-ab5fd642e28c"/>
    <ds:schemaRef ds:uri="bca9822e-211d-4723-85f2-b3c70f2274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1100</Words>
  <Application>Microsoft Office PowerPoint</Application>
  <PresentationFormat>Widescreen</PresentationFormat>
  <Paragraphs>108</Paragraphs>
  <Slides>18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Helvetica</vt:lpstr>
      <vt:lpstr>1_Office Theme</vt:lpstr>
      <vt:lpstr>Office Theme</vt:lpstr>
      <vt:lpstr>Frontline Network Annual Conference 2023</vt:lpstr>
      <vt:lpstr>PowerPoint Presentation</vt:lpstr>
      <vt:lpstr>Today’s event</vt:lpstr>
      <vt:lpstr>Our schedule - morning</vt:lpstr>
      <vt:lpstr>Our schedule - afternoon</vt:lpstr>
      <vt:lpstr>Let's get to know each other...</vt:lpstr>
      <vt:lpstr>An update from the Frontline Network</vt:lpstr>
      <vt:lpstr>PowerPoint Presentation</vt:lpstr>
      <vt:lpstr>The Vicar’s Relief Fund</vt:lpstr>
      <vt:lpstr>Training Fund </vt:lpstr>
      <vt:lpstr>Frontline Fund </vt:lpstr>
      <vt:lpstr>PowerPoint Presentation</vt:lpstr>
      <vt:lpstr>Frontline Worker Survey 2022 </vt:lpstr>
      <vt:lpstr>Survey findings – key takeaways</vt:lpstr>
      <vt:lpstr>Survey findings – change needed</vt:lpstr>
      <vt:lpstr>Want to find out more?</vt:lpstr>
      <vt:lpstr>PowerPoint Presentation</vt:lpstr>
      <vt:lpstr>4 nation roundtable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Marshall</dc:creator>
  <cp:lastModifiedBy>Naomi Trenear</cp:lastModifiedBy>
  <cp:revision>143</cp:revision>
  <dcterms:created xsi:type="dcterms:W3CDTF">2021-06-06T17:27:19Z</dcterms:created>
  <dcterms:modified xsi:type="dcterms:W3CDTF">2023-06-28T12:14:15Z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0x0101003C415335806E4B419E597C9D35B855D2</vt:lpwstr>
  </property>
  <property fmtid="{D5CDD505-2E9C-101B-9397-08002B2CF9AE}" pid="3" name="MediaServiceImageTags">
    <vt:lpwstr/>
  </property>
</Properties>
</file>