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 id="2147483749" r:id="rId5"/>
    <p:sldMasterId id="2147483700" r:id="rId6"/>
    <p:sldMasterId id="2147483713" r:id="rId7"/>
    <p:sldMasterId id="2147483726" r:id="rId8"/>
    <p:sldMasterId id="2147483687" r:id="rId9"/>
    <p:sldMasterId id="2147483674" r:id="rId10"/>
    <p:sldMasterId id="2147483661" r:id="rId11"/>
    <p:sldMasterId id="2147483648" r:id="rId12"/>
  </p:sldMasterIdLst>
  <p:notesMasterIdLst>
    <p:notesMasterId r:id="rId58"/>
  </p:notesMasterIdLst>
  <p:sldIdLst>
    <p:sldId id="309" r:id="rId13"/>
    <p:sldId id="268" r:id="rId14"/>
    <p:sldId id="257" r:id="rId15"/>
    <p:sldId id="259" r:id="rId16"/>
    <p:sldId id="269" r:id="rId17"/>
    <p:sldId id="261" r:id="rId18"/>
    <p:sldId id="262" r:id="rId19"/>
    <p:sldId id="270" r:id="rId20"/>
    <p:sldId id="271" r:id="rId21"/>
    <p:sldId id="272" r:id="rId22"/>
    <p:sldId id="279" r:id="rId23"/>
    <p:sldId id="274" r:id="rId24"/>
    <p:sldId id="275" r:id="rId25"/>
    <p:sldId id="276" r:id="rId26"/>
    <p:sldId id="277" r:id="rId27"/>
    <p:sldId id="278" r:id="rId28"/>
    <p:sldId id="296" r:id="rId29"/>
    <p:sldId id="295" r:id="rId30"/>
    <p:sldId id="294" r:id="rId31"/>
    <p:sldId id="293" r:id="rId32"/>
    <p:sldId id="292" r:id="rId33"/>
    <p:sldId id="291" r:id="rId34"/>
    <p:sldId id="290" r:id="rId35"/>
    <p:sldId id="289" r:id="rId36"/>
    <p:sldId id="288" r:id="rId37"/>
    <p:sldId id="287" r:id="rId38"/>
    <p:sldId id="286" r:id="rId39"/>
    <p:sldId id="285" r:id="rId40"/>
    <p:sldId id="284" r:id="rId41"/>
    <p:sldId id="283" r:id="rId42"/>
    <p:sldId id="282" r:id="rId43"/>
    <p:sldId id="281" r:id="rId44"/>
    <p:sldId id="280" r:id="rId45"/>
    <p:sldId id="308" r:id="rId46"/>
    <p:sldId id="307" r:id="rId47"/>
    <p:sldId id="306" r:id="rId48"/>
    <p:sldId id="305" r:id="rId49"/>
    <p:sldId id="304" r:id="rId50"/>
    <p:sldId id="303" r:id="rId51"/>
    <p:sldId id="302" r:id="rId52"/>
    <p:sldId id="301" r:id="rId53"/>
    <p:sldId id="300" r:id="rId54"/>
    <p:sldId id="299" r:id="rId55"/>
    <p:sldId id="298" r:id="rId56"/>
    <p:sldId id="29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28"/>
    <a:srgbClr val="0A9E77"/>
    <a:srgbClr val="97B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2F1A8-3537-427D-AC7F-7B1AC818C137}" v="1" dt="2023-06-06T11:18:50.747"/>
    <p1510:client id="{7E56FE56-C96B-DF9F-DEFE-C57267B3BE6C}" v="69" dt="2023-06-29T08:13:37.170"/>
    <p1510:client id="{D0044D1B-765D-A110-4DF2-6497A35AF3F7}" v="454" dt="2023-06-29T08:29:08.652"/>
    <p1510:client id="{D56B55D2-6763-83E7-AB7C-0B2F13AD3C8D}" v="46" dt="2023-06-06T11:12:35.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Macmillan" userId="S::josh.macmillan@stmartinscharity.org.uk::c8e603cf-4927-4543-918f-1e111cb30992" providerId="AD" clId="Web-{7E56FE56-C96B-DF9F-DEFE-C57267B3BE6C}"/>
    <pc:docChg chg="addSld delSld addMainMaster delMainMaster modMainMaster">
      <pc:chgData name="Josh Macmillan" userId="S::josh.macmillan@stmartinscharity.org.uk::c8e603cf-4927-4543-918f-1e111cb30992" providerId="AD" clId="Web-{7E56FE56-C96B-DF9F-DEFE-C57267B3BE6C}" dt="2023-06-29T08:13:37.170" v="68"/>
      <pc:docMkLst>
        <pc:docMk/>
      </pc:docMkLst>
      <pc:sldChg chg="new del">
        <pc:chgData name="Josh Macmillan" userId="S::josh.macmillan@stmartinscharity.org.uk::c8e603cf-4927-4543-918f-1e111cb30992" providerId="AD" clId="Web-{7E56FE56-C96B-DF9F-DEFE-C57267B3BE6C}" dt="2023-06-29T08:12:20.351" v="39"/>
        <pc:sldMkLst>
          <pc:docMk/>
          <pc:sldMk cId="621987329" sldId="280"/>
        </pc:sldMkLst>
      </pc:sldChg>
      <pc:sldChg chg="add">
        <pc:chgData name="Josh Macmillan" userId="S::josh.macmillan@stmartinscharity.org.uk::c8e603cf-4927-4543-918f-1e111cb30992" providerId="AD" clId="Web-{7E56FE56-C96B-DF9F-DEFE-C57267B3BE6C}" dt="2023-06-29T08:12:28.867" v="40"/>
        <pc:sldMkLst>
          <pc:docMk/>
          <pc:sldMk cId="975153431" sldId="280"/>
        </pc:sldMkLst>
      </pc:sldChg>
      <pc:sldChg chg="add">
        <pc:chgData name="Josh Macmillan" userId="S::josh.macmillan@stmartinscharity.org.uk::c8e603cf-4927-4543-918f-1e111cb30992" providerId="AD" clId="Web-{7E56FE56-C96B-DF9F-DEFE-C57267B3BE6C}" dt="2023-06-29T08:12:29.024" v="41"/>
        <pc:sldMkLst>
          <pc:docMk/>
          <pc:sldMk cId="1696752115" sldId="281"/>
        </pc:sldMkLst>
      </pc:sldChg>
      <pc:sldChg chg="new del">
        <pc:chgData name="Josh Macmillan" userId="S::josh.macmillan@stmartinscharity.org.uk::c8e603cf-4927-4543-918f-1e111cb30992" providerId="AD" clId="Web-{7E56FE56-C96B-DF9F-DEFE-C57267B3BE6C}" dt="2023-06-29T08:12:18.085" v="38"/>
        <pc:sldMkLst>
          <pc:docMk/>
          <pc:sldMk cId="2895726308" sldId="281"/>
        </pc:sldMkLst>
      </pc:sldChg>
      <pc:sldChg chg="new del">
        <pc:chgData name="Josh Macmillan" userId="S::josh.macmillan@stmartinscharity.org.uk::c8e603cf-4927-4543-918f-1e111cb30992" providerId="AD" clId="Web-{7E56FE56-C96B-DF9F-DEFE-C57267B3BE6C}" dt="2023-06-29T08:12:17.241" v="37"/>
        <pc:sldMkLst>
          <pc:docMk/>
          <pc:sldMk cId="2219815290" sldId="282"/>
        </pc:sldMkLst>
      </pc:sldChg>
      <pc:sldChg chg="add">
        <pc:chgData name="Josh Macmillan" userId="S::josh.macmillan@stmartinscharity.org.uk::c8e603cf-4927-4543-918f-1e111cb30992" providerId="AD" clId="Web-{7E56FE56-C96B-DF9F-DEFE-C57267B3BE6C}" dt="2023-06-29T08:12:29.133" v="42"/>
        <pc:sldMkLst>
          <pc:docMk/>
          <pc:sldMk cId="2855168669" sldId="282"/>
        </pc:sldMkLst>
      </pc:sldChg>
      <pc:sldChg chg="add">
        <pc:chgData name="Josh Macmillan" userId="S::josh.macmillan@stmartinscharity.org.uk::c8e603cf-4927-4543-918f-1e111cb30992" providerId="AD" clId="Web-{7E56FE56-C96B-DF9F-DEFE-C57267B3BE6C}" dt="2023-06-29T08:12:29.445" v="43"/>
        <pc:sldMkLst>
          <pc:docMk/>
          <pc:sldMk cId="549901495" sldId="283"/>
        </pc:sldMkLst>
      </pc:sldChg>
      <pc:sldChg chg="new del">
        <pc:chgData name="Josh Macmillan" userId="S::josh.macmillan@stmartinscharity.org.uk::c8e603cf-4927-4543-918f-1e111cb30992" providerId="AD" clId="Web-{7E56FE56-C96B-DF9F-DEFE-C57267B3BE6C}" dt="2023-06-29T08:12:16.538" v="36"/>
        <pc:sldMkLst>
          <pc:docMk/>
          <pc:sldMk cId="4221872826" sldId="283"/>
        </pc:sldMkLst>
      </pc:sldChg>
      <pc:sldChg chg="new del">
        <pc:chgData name="Josh Macmillan" userId="S::josh.macmillan@stmartinscharity.org.uk::c8e603cf-4927-4543-918f-1e111cb30992" providerId="AD" clId="Web-{7E56FE56-C96B-DF9F-DEFE-C57267B3BE6C}" dt="2023-06-29T08:12:15.632" v="35"/>
        <pc:sldMkLst>
          <pc:docMk/>
          <pc:sldMk cId="992011935" sldId="284"/>
        </pc:sldMkLst>
      </pc:sldChg>
      <pc:sldChg chg="add">
        <pc:chgData name="Josh Macmillan" userId="S::josh.macmillan@stmartinscharity.org.uk::c8e603cf-4927-4543-918f-1e111cb30992" providerId="AD" clId="Web-{7E56FE56-C96B-DF9F-DEFE-C57267B3BE6C}" dt="2023-06-29T08:12:29.586" v="44"/>
        <pc:sldMkLst>
          <pc:docMk/>
          <pc:sldMk cId="3671821361" sldId="284"/>
        </pc:sldMkLst>
      </pc:sldChg>
      <pc:sldChg chg="add">
        <pc:chgData name="Josh Macmillan" userId="S::josh.macmillan@stmartinscharity.org.uk::c8e603cf-4927-4543-918f-1e111cb30992" providerId="AD" clId="Web-{7E56FE56-C96B-DF9F-DEFE-C57267B3BE6C}" dt="2023-06-29T08:12:29.680" v="45"/>
        <pc:sldMkLst>
          <pc:docMk/>
          <pc:sldMk cId="7774218" sldId="285"/>
        </pc:sldMkLst>
      </pc:sldChg>
      <pc:sldChg chg="new del">
        <pc:chgData name="Josh Macmillan" userId="S::josh.macmillan@stmartinscharity.org.uk::c8e603cf-4927-4543-918f-1e111cb30992" providerId="AD" clId="Web-{7E56FE56-C96B-DF9F-DEFE-C57267B3BE6C}" dt="2023-06-29T08:12:14.804" v="34"/>
        <pc:sldMkLst>
          <pc:docMk/>
          <pc:sldMk cId="3090740221" sldId="285"/>
        </pc:sldMkLst>
      </pc:sldChg>
      <pc:sldChg chg="new del">
        <pc:chgData name="Josh Macmillan" userId="S::josh.macmillan@stmartinscharity.org.uk::c8e603cf-4927-4543-918f-1e111cb30992" providerId="AD" clId="Web-{7E56FE56-C96B-DF9F-DEFE-C57267B3BE6C}" dt="2023-06-29T08:12:13.804" v="33"/>
        <pc:sldMkLst>
          <pc:docMk/>
          <pc:sldMk cId="815642478" sldId="286"/>
        </pc:sldMkLst>
      </pc:sldChg>
      <pc:sldChg chg="add">
        <pc:chgData name="Josh Macmillan" userId="S::josh.macmillan@stmartinscharity.org.uk::c8e603cf-4927-4543-918f-1e111cb30992" providerId="AD" clId="Web-{7E56FE56-C96B-DF9F-DEFE-C57267B3BE6C}" dt="2023-06-29T08:12:29.758" v="46"/>
        <pc:sldMkLst>
          <pc:docMk/>
          <pc:sldMk cId="1359057256" sldId="286"/>
        </pc:sldMkLst>
      </pc:sldChg>
      <pc:sldChg chg="add">
        <pc:chgData name="Josh Macmillan" userId="S::josh.macmillan@stmartinscharity.org.uk::c8e603cf-4927-4543-918f-1e111cb30992" providerId="AD" clId="Web-{7E56FE56-C96B-DF9F-DEFE-C57267B3BE6C}" dt="2023-06-29T08:12:30.164" v="47"/>
        <pc:sldMkLst>
          <pc:docMk/>
          <pc:sldMk cId="1917372219" sldId="287"/>
        </pc:sldMkLst>
      </pc:sldChg>
      <pc:sldChg chg="new del">
        <pc:chgData name="Josh Macmillan" userId="S::josh.macmillan@stmartinscharity.org.uk::c8e603cf-4927-4543-918f-1e111cb30992" providerId="AD" clId="Web-{7E56FE56-C96B-DF9F-DEFE-C57267B3BE6C}" dt="2023-06-29T08:12:12.710" v="32"/>
        <pc:sldMkLst>
          <pc:docMk/>
          <pc:sldMk cId="4044342576" sldId="287"/>
        </pc:sldMkLst>
      </pc:sldChg>
      <pc:sldChg chg="add">
        <pc:chgData name="Josh Macmillan" userId="S::josh.macmillan@stmartinscharity.org.uk::c8e603cf-4927-4543-918f-1e111cb30992" providerId="AD" clId="Web-{7E56FE56-C96B-DF9F-DEFE-C57267B3BE6C}" dt="2023-06-29T08:12:30.273" v="48"/>
        <pc:sldMkLst>
          <pc:docMk/>
          <pc:sldMk cId="992363734" sldId="288"/>
        </pc:sldMkLst>
      </pc:sldChg>
      <pc:sldChg chg="new del">
        <pc:chgData name="Josh Macmillan" userId="S::josh.macmillan@stmartinscharity.org.uk::c8e603cf-4927-4543-918f-1e111cb30992" providerId="AD" clId="Web-{7E56FE56-C96B-DF9F-DEFE-C57267B3BE6C}" dt="2023-06-29T08:12:11.757" v="31"/>
        <pc:sldMkLst>
          <pc:docMk/>
          <pc:sldMk cId="3607187212" sldId="288"/>
        </pc:sldMkLst>
      </pc:sldChg>
      <pc:sldChg chg="new del">
        <pc:chgData name="Josh Macmillan" userId="S::josh.macmillan@stmartinscharity.org.uk::c8e603cf-4927-4543-918f-1e111cb30992" providerId="AD" clId="Web-{7E56FE56-C96B-DF9F-DEFE-C57267B3BE6C}" dt="2023-06-29T08:12:10.913" v="30"/>
        <pc:sldMkLst>
          <pc:docMk/>
          <pc:sldMk cId="2562627082" sldId="289"/>
        </pc:sldMkLst>
      </pc:sldChg>
      <pc:sldChg chg="add">
        <pc:chgData name="Josh Macmillan" userId="S::josh.macmillan@stmartinscharity.org.uk::c8e603cf-4927-4543-918f-1e111cb30992" providerId="AD" clId="Web-{7E56FE56-C96B-DF9F-DEFE-C57267B3BE6C}" dt="2023-06-29T08:12:30.430" v="49"/>
        <pc:sldMkLst>
          <pc:docMk/>
          <pc:sldMk cId="3046113192" sldId="289"/>
        </pc:sldMkLst>
      </pc:sldChg>
      <pc:sldChg chg="add">
        <pc:chgData name="Josh Macmillan" userId="S::josh.macmillan@stmartinscharity.org.uk::c8e603cf-4927-4543-918f-1e111cb30992" providerId="AD" clId="Web-{7E56FE56-C96B-DF9F-DEFE-C57267B3BE6C}" dt="2023-06-29T08:12:30.695" v="50"/>
        <pc:sldMkLst>
          <pc:docMk/>
          <pc:sldMk cId="869374365" sldId="290"/>
        </pc:sldMkLst>
      </pc:sldChg>
      <pc:sldChg chg="new del">
        <pc:chgData name="Josh Macmillan" userId="S::josh.macmillan@stmartinscharity.org.uk::c8e603cf-4927-4543-918f-1e111cb30992" providerId="AD" clId="Web-{7E56FE56-C96B-DF9F-DEFE-C57267B3BE6C}" dt="2023-06-29T08:12:10.178" v="29"/>
        <pc:sldMkLst>
          <pc:docMk/>
          <pc:sldMk cId="934204373" sldId="290"/>
        </pc:sldMkLst>
      </pc:sldChg>
      <pc:sldChg chg="add">
        <pc:chgData name="Josh Macmillan" userId="S::josh.macmillan@stmartinscharity.org.uk::c8e603cf-4927-4543-918f-1e111cb30992" providerId="AD" clId="Web-{7E56FE56-C96B-DF9F-DEFE-C57267B3BE6C}" dt="2023-06-29T08:12:30.836" v="51"/>
        <pc:sldMkLst>
          <pc:docMk/>
          <pc:sldMk cId="412989012" sldId="291"/>
        </pc:sldMkLst>
      </pc:sldChg>
      <pc:sldChg chg="new del">
        <pc:chgData name="Josh Macmillan" userId="S::josh.macmillan@stmartinscharity.org.uk::c8e603cf-4927-4543-918f-1e111cb30992" providerId="AD" clId="Web-{7E56FE56-C96B-DF9F-DEFE-C57267B3BE6C}" dt="2023-06-29T08:12:09.319" v="28"/>
        <pc:sldMkLst>
          <pc:docMk/>
          <pc:sldMk cId="1648686896" sldId="291"/>
        </pc:sldMkLst>
      </pc:sldChg>
      <pc:sldChg chg="new del">
        <pc:chgData name="Josh Macmillan" userId="S::josh.macmillan@stmartinscharity.org.uk::c8e603cf-4927-4543-918f-1e111cb30992" providerId="AD" clId="Web-{7E56FE56-C96B-DF9F-DEFE-C57267B3BE6C}" dt="2023-06-29T08:12:08.522" v="27"/>
        <pc:sldMkLst>
          <pc:docMk/>
          <pc:sldMk cId="365546481" sldId="292"/>
        </pc:sldMkLst>
      </pc:sldChg>
      <pc:sldChg chg="add">
        <pc:chgData name="Josh Macmillan" userId="S::josh.macmillan@stmartinscharity.org.uk::c8e603cf-4927-4543-918f-1e111cb30992" providerId="AD" clId="Web-{7E56FE56-C96B-DF9F-DEFE-C57267B3BE6C}" dt="2023-06-29T08:12:30.977" v="52"/>
        <pc:sldMkLst>
          <pc:docMk/>
          <pc:sldMk cId="3974388103" sldId="292"/>
        </pc:sldMkLst>
      </pc:sldChg>
      <pc:sldChg chg="new del">
        <pc:chgData name="Josh Macmillan" userId="S::josh.macmillan@stmartinscharity.org.uk::c8e603cf-4927-4543-918f-1e111cb30992" providerId="AD" clId="Web-{7E56FE56-C96B-DF9F-DEFE-C57267B3BE6C}" dt="2023-06-29T08:12:07.694" v="26"/>
        <pc:sldMkLst>
          <pc:docMk/>
          <pc:sldMk cId="2304520883" sldId="293"/>
        </pc:sldMkLst>
      </pc:sldChg>
      <pc:sldChg chg="add">
        <pc:chgData name="Josh Macmillan" userId="S::josh.macmillan@stmartinscharity.org.uk::c8e603cf-4927-4543-918f-1e111cb30992" providerId="AD" clId="Web-{7E56FE56-C96B-DF9F-DEFE-C57267B3BE6C}" dt="2023-06-29T08:12:31.164" v="53"/>
        <pc:sldMkLst>
          <pc:docMk/>
          <pc:sldMk cId="3270682753" sldId="293"/>
        </pc:sldMkLst>
      </pc:sldChg>
      <pc:sldChg chg="new del">
        <pc:chgData name="Josh Macmillan" userId="S::josh.macmillan@stmartinscharity.org.uk::c8e603cf-4927-4543-918f-1e111cb30992" providerId="AD" clId="Web-{7E56FE56-C96B-DF9F-DEFE-C57267B3BE6C}" dt="2023-06-29T08:12:06.928" v="25"/>
        <pc:sldMkLst>
          <pc:docMk/>
          <pc:sldMk cId="3136217852" sldId="294"/>
        </pc:sldMkLst>
      </pc:sldChg>
      <pc:sldChg chg="add">
        <pc:chgData name="Josh Macmillan" userId="S::josh.macmillan@stmartinscharity.org.uk::c8e603cf-4927-4543-918f-1e111cb30992" providerId="AD" clId="Web-{7E56FE56-C96B-DF9F-DEFE-C57267B3BE6C}" dt="2023-06-29T08:12:31.383" v="54"/>
        <pc:sldMkLst>
          <pc:docMk/>
          <pc:sldMk cId="3519999283" sldId="294"/>
        </pc:sldMkLst>
      </pc:sldChg>
      <pc:sldChg chg="add">
        <pc:chgData name="Josh Macmillan" userId="S::josh.macmillan@stmartinscharity.org.uk::c8e603cf-4927-4543-918f-1e111cb30992" providerId="AD" clId="Web-{7E56FE56-C96B-DF9F-DEFE-C57267B3BE6C}" dt="2023-06-29T08:12:31.570" v="55"/>
        <pc:sldMkLst>
          <pc:docMk/>
          <pc:sldMk cId="1679476924" sldId="295"/>
        </pc:sldMkLst>
      </pc:sldChg>
      <pc:sldChg chg="new del">
        <pc:chgData name="Josh Macmillan" userId="S::josh.macmillan@stmartinscharity.org.uk::c8e603cf-4927-4543-918f-1e111cb30992" providerId="AD" clId="Web-{7E56FE56-C96B-DF9F-DEFE-C57267B3BE6C}" dt="2023-06-29T08:12:05.944" v="24"/>
        <pc:sldMkLst>
          <pc:docMk/>
          <pc:sldMk cId="2125742209" sldId="295"/>
        </pc:sldMkLst>
      </pc:sldChg>
      <pc:sldChg chg="new del">
        <pc:chgData name="Josh Macmillan" userId="S::josh.macmillan@stmartinscharity.org.uk::c8e603cf-4927-4543-918f-1e111cb30992" providerId="AD" clId="Web-{7E56FE56-C96B-DF9F-DEFE-C57267B3BE6C}" dt="2023-06-29T08:12:05.084" v="23"/>
        <pc:sldMkLst>
          <pc:docMk/>
          <pc:sldMk cId="418944319" sldId="296"/>
        </pc:sldMkLst>
      </pc:sldChg>
      <pc:sldChg chg="add">
        <pc:chgData name="Josh Macmillan" userId="S::josh.macmillan@stmartinscharity.org.uk::c8e603cf-4927-4543-918f-1e111cb30992" providerId="AD" clId="Web-{7E56FE56-C96B-DF9F-DEFE-C57267B3BE6C}" dt="2023-06-29T08:12:31.695" v="56"/>
        <pc:sldMkLst>
          <pc:docMk/>
          <pc:sldMk cId="1935851336" sldId="296"/>
        </pc:sldMkLst>
      </pc:sldChg>
      <pc:sldChg chg="add">
        <pc:chgData name="Josh Macmillan" userId="S::josh.macmillan@stmartinscharity.org.uk::c8e603cf-4927-4543-918f-1e111cb30992" providerId="AD" clId="Web-{7E56FE56-C96B-DF9F-DEFE-C57267B3BE6C}" dt="2023-06-29T08:13:35.262" v="57"/>
        <pc:sldMkLst>
          <pc:docMk/>
          <pc:sldMk cId="2965529884" sldId="297"/>
        </pc:sldMkLst>
      </pc:sldChg>
      <pc:sldChg chg="new del">
        <pc:chgData name="Josh Macmillan" userId="S::josh.macmillan@stmartinscharity.org.uk::c8e603cf-4927-4543-918f-1e111cb30992" providerId="AD" clId="Web-{7E56FE56-C96B-DF9F-DEFE-C57267B3BE6C}" dt="2023-06-29T08:12:04.272" v="22"/>
        <pc:sldMkLst>
          <pc:docMk/>
          <pc:sldMk cId="4263294150" sldId="297"/>
        </pc:sldMkLst>
      </pc:sldChg>
      <pc:sldChg chg="add">
        <pc:chgData name="Josh Macmillan" userId="S::josh.macmillan@stmartinscharity.org.uk::c8e603cf-4927-4543-918f-1e111cb30992" providerId="AD" clId="Web-{7E56FE56-C96B-DF9F-DEFE-C57267B3BE6C}" dt="2023-06-29T08:13:35.450" v="58"/>
        <pc:sldMkLst>
          <pc:docMk/>
          <pc:sldMk cId="312160276" sldId="298"/>
        </pc:sldMkLst>
      </pc:sldChg>
      <pc:sldChg chg="new del">
        <pc:chgData name="Josh Macmillan" userId="S::josh.macmillan@stmartinscharity.org.uk::c8e603cf-4927-4543-918f-1e111cb30992" providerId="AD" clId="Web-{7E56FE56-C96B-DF9F-DEFE-C57267B3BE6C}" dt="2023-06-29T08:12:02.850" v="21"/>
        <pc:sldMkLst>
          <pc:docMk/>
          <pc:sldMk cId="2437992378" sldId="298"/>
        </pc:sldMkLst>
      </pc:sldChg>
      <pc:sldChg chg="add">
        <pc:chgData name="Josh Macmillan" userId="S::josh.macmillan@stmartinscharity.org.uk::c8e603cf-4927-4543-918f-1e111cb30992" providerId="AD" clId="Web-{7E56FE56-C96B-DF9F-DEFE-C57267B3BE6C}" dt="2023-06-29T08:13:35.590" v="59"/>
        <pc:sldMkLst>
          <pc:docMk/>
          <pc:sldMk cId="1308800880" sldId="299"/>
        </pc:sldMkLst>
      </pc:sldChg>
      <pc:sldChg chg="add del">
        <pc:chgData name="Josh Macmillan" userId="S::josh.macmillan@stmartinscharity.org.uk::c8e603cf-4927-4543-918f-1e111cb30992" providerId="AD" clId="Web-{7E56FE56-C96B-DF9F-DEFE-C57267B3BE6C}" dt="2023-06-29T08:11:58.224" v="20"/>
        <pc:sldMkLst>
          <pc:docMk/>
          <pc:sldMk cId="1658335874" sldId="299"/>
        </pc:sldMkLst>
      </pc:sldChg>
      <pc:sldChg chg="add">
        <pc:chgData name="Josh Macmillan" userId="S::josh.macmillan@stmartinscharity.org.uk::c8e603cf-4927-4543-918f-1e111cb30992" providerId="AD" clId="Web-{7E56FE56-C96B-DF9F-DEFE-C57267B3BE6C}" dt="2023-06-29T08:13:35.856" v="60"/>
        <pc:sldMkLst>
          <pc:docMk/>
          <pc:sldMk cId="2472906267" sldId="300"/>
        </pc:sldMkLst>
      </pc:sldChg>
      <pc:sldChg chg="add">
        <pc:chgData name="Josh Macmillan" userId="S::josh.macmillan@stmartinscharity.org.uk::c8e603cf-4927-4543-918f-1e111cb30992" providerId="AD" clId="Web-{7E56FE56-C96B-DF9F-DEFE-C57267B3BE6C}" dt="2023-06-29T08:13:35.997" v="61"/>
        <pc:sldMkLst>
          <pc:docMk/>
          <pc:sldMk cId="1622778494" sldId="301"/>
        </pc:sldMkLst>
      </pc:sldChg>
      <pc:sldChg chg="add">
        <pc:chgData name="Josh Macmillan" userId="S::josh.macmillan@stmartinscharity.org.uk::c8e603cf-4927-4543-918f-1e111cb30992" providerId="AD" clId="Web-{7E56FE56-C96B-DF9F-DEFE-C57267B3BE6C}" dt="2023-06-29T08:13:36.122" v="62"/>
        <pc:sldMkLst>
          <pc:docMk/>
          <pc:sldMk cId="1507747904" sldId="302"/>
        </pc:sldMkLst>
      </pc:sldChg>
      <pc:sldChg chg="add">
        <pc:chgData name="Josh Macmillan" userId="S::josh.macmillan@stmartinscharity.org.uk::c8e603cf-4927-4543-918f-1e111cb30992" providerId="AD" clId="Web-{7E56FE56-C96B-DF9F-DEFE-C57267B3BE6C}" dt="2023-06-29T08:13:36.262" v="63"/>
        <pc:sldMkLst>
          <pc:docMk/>
          <pc:sldMk cId="1556113096" sldId="303"/>
        </pc:sldMkLst>
      </pc:sldChg>
      <pc:sldChg chg="add">
        <pc:chgData name="Josh Macmillan" userId="S::josh.macmillan@stmartinscharity.org.uk::c8e603cf-4927-4543-918f-1e111cb30992" providerId="AD" clId="Web-{7E56FE56-C96B-DF9F-DEFE-C57267B3BE6C}" dt="2023-06-29T08:13:36.403" v="64"/>
        <pc:sldMkLst>
          <pc:docMk/>
          <pc:sldMk cId="3248260271" sldId="304"/>
        </pc:sldMkLst>
      </pc:sldChg>
      <pc:sldChg chg="add">
        <pc:chgData name="Josh Macmillan" userId="S::josh.macmillan@stmartinscharity.org.uk::c8e603cf-4927-4543-918f-1e111cb30992" providerId="AD" clId="Web-{7E56FE56-C96B-DF9F-DEFE-C57267B3BE6C}" dt="2023-06-29T08:13:36.591" v="65"/>
        <pc:sldMkLst>
          <pc:docMk/>
          <pc:sldMk cId="3677335151" sldId="305"/>
        </pc:sldMkLst>
      </pc:sldChg>
      <pc:sldChg chg="add">
        <pc:chgData name="Josh Macmillan" userId="S::josh.macmillan@stmartinscharity.org.uk::c8e603cf-4927-4543-918f-1e111cb30992" providerId="AD" clId="Web-{7E56FE56-C96B-DF9F-DEFE-C57267B3BE6C}" dt="2023-06-29T08:13:36.934" v="66"/>
        <pc:sldMkLst>
          <pc:docMk/>
          <pc:sldMk cId="1273049575" sldId="306"/>
        </pc:sldMkLst>
      </pc:sldChg>
      <pc:sldChg chg="add">
        <pc:chgData name="Josh Macmillan" userId="S::josh.macmillan@stmartinscharity.org.uk::c8e603cf-4927-4543-918f-1e111cb30992" providerId="AD" clId="Web-{7E56FE56-C96B-DF9F-DEFE-C57267B3BE6C}" dt="2023-06-29T08:13:37.059" v="67"/>
        <pc:sldMkLst>
          <pc:docMk/>
          <pc:sldMk cId="2659385319" sldId="307"/>
        </pc:sldMkLst>
      </pc:sldChg>
      <pc:sldChg chg="add">
        <pc:chgData name="Josh Macmillan" userId="S::josh.macmillan@stmartinscharity.org.uk::c8e603cf-4927-4543-918f-1e111cb30992" providerId="AD" clId="Web-{7E56FE56-C96B-DF9F-DEFE-C57267B3BE6C}" dt="2023-06-29T08:13:37.170" v="68"/>
        <pc:sldMkLst>
          <pc:docMk/>
          <pc:sldMk cId="391302743" sldId="308"/>
        </pc:sldMkLst>
      </pc:sldChg>
      <pc:sldMasterChg chg="add del addSldLayout delSldLayout">
        <pc:chgData name="Josh Macmillan" userId="S::josh.macmillan@stmartinscharity.org.uk::c8e603cf-4927-4543-918f-1e111cb30992" providerId="AD" clId="Web-{7E56FE56-C96B-DF9F-DEFE-C57267B3BE6C}" dt="2023-06-29T08:12:31.695" v="56"/>
        <pc:sldMasterMkLst>
          <pc:docMk/>
          <pc:sldMasterMk cId="0" sldId="2147483648"/>
        </pc:sldMasterMkLst>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49"/>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0"/>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1"/>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2"/>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3"/>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4"/>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5"/>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6"/>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7"/>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8"/>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59"/>
          </pc:sldLayoutMkLst>
        </pc:sldLayoutChg>
        <pc:sldLayoutChg chg="add del">
          <pc:chgData name="Josh Macmillan" userId="S::josh.macmillan@stmartinscharity.org.uk::c8e603cf-4927-4543-918f-1e111cb30992" providerId="AD" clId="Web-{7E56FE56-C96B-DF9F-DEFE-C57267B3BE6C}" dt="2023-06-29T08:12:31.695" v="56"/>
          <pc:sldLayoutMkLst>
            <pc:docMk/>
            <pc:sldMasterMk cId="0" sldId="2147483648"/>
            <pc:sldLayoutMk cId="0" sldId="2147483660"/>
          </pc:sldLayoutMkLst>
        </pc:sldLayoutChg>
      </pc:sldMasterChg>
      <pc:sldMasterChg chg="add addSldLayout">
        <pc:chgData name="Josh Macmillan" userId="S::josh.macmillan@stmartinscharity.org.uk::c8e603cf-4927-4543-918f-1e111cb30992" providerId="AD" clId="Web-{7E56FE56-C96B-DF9F-DEFE-C57267B3BE6C}" dt="2023-06-29T08:12:31.570" v="55"/>
        <pc:sldMasterMkLst>
          <pc:docMk/>
          <pc:sldMasterMk cId="0" sldId="2147483661"/>
        </pc:sldMasterMkLst>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2"/>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3"/>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4"/>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5"/>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6"/>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7"/>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8"/>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69"/>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70"/>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71"/>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72"/>
          </pc:sldLayoutMkLst>
        </pc:sldLayoutChg>
        <pc:sldLayoutChg chg="add">
          <pc:chgData name="Josh Macmillan" userId="S::josh.macmillan@stmartinscharity.org.uk::c8e603cf-4927-4543-918f-1e111cb30992" providerId="AD" clId="Web-{7E56FE56-C96B-DF9F-DEFE-C57267B3BE6C}" dt="2023-06-29T08:12:31.570" v="55"/>
          <pc:sldLayoutMkLst>
            <pc:docMk/>
            <pc:sldMasterMk cId="0" sldId="2147483661"/>
            <pc:sldLayoutMk cId="0" sldId="2147483673"/>
          </pc:sldLayoutMkLst>
        </pc:sldLayoutChg>
      </pc:sldMasterChg>
      <pc:sldMasterChg chg="add addSldLayout">
        <pc:chgData name="Josh Macmillan" userId="S::josh.macmillan@stmartinscharity.org.uk::c8e603cf-4927-4543-918f-1e111cb30992" providerId="AD" clId="Web-{7E56FE56-C96B-DF9F-DEFE-C57267B3BE6C}" dt="2023-06-29T08:12:31.383" v="54"/>
        <pc:sldMasterMkLst>
          <pc:docMk/>
          <pc:sldMasterMk cId="0" sldId="2147483674"/>
        </pc:sldMasterMkLst>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75"/>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76"/>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77"/>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78"/>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79"/>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0"/>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1"/>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2"/>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3"/>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4"/>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5"/>
          </pc:sldLayoutMkLst>
        </pc:sldLayoutChg>
        <pc:sldLayoutChg chg="add">
          <pc:chgData name="Josh Macmillan" userId="S::josh.macmillan@stmartinscharity.org.uk::c8e603cf-4927-4543-918f-1e111cb30992" providerId="AD" clId="Web-{7E56FE56-C96B-DF9F-DEFE-C57267B3BE6C}" dt="2023-06-29T08:12:31.383" v="54"/>
          <pc:sldLayoutMkLst>
            <pc:docMk/>
            <pc:sldMasterMk cId="0" sldId="2147483674"/>
            <pc:sldLayoutMk cId="0" sldId="2147483686"/>
          </pc:sldLayoutMkLst>
        </pc:sldLayoutChg>
      </pc:sldMasterChg>
      <pc:sldMasterChg chg="add addSldLayout">
        <pc:chgData name="Josh Macmillan" userId="S::josh.macmillan@stmartinscharity.org.uk::c8e603cf-4927-4543-918f-1e111cb30992" providerId="AD" clId="Web-{7E56FE56-C96B-DF9F-DEFE-C57267B3BE6C}" dt="2023-06-29T08:12:31.164" v="53"/>
        <pc:sldMasterMkLst>
          <pc:docMk/>
          <pc:sldMasterMk cId="0" sldId="2147483687"/>
        </pc:sldMasterMkLst>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88"/>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89"/>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0"/>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1"/>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2"/>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3"/>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4"/>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5"/>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6"/>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7"/>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8"/>
          </pc:sldLayoutMkLst>
        </pc:sldLayoutChg>
        <pc:sldLayoutChg chg="add">
          <pc:chgData name="Josh Macmillan" userId="S::josh.macmillan@stmartinscharity.org.uk::c8e603cf-4927-4543-918f-1e111cb30992" providerId="AD" clId="Web-{7E56FE56-C96B-DF9F-DEFE-C57267B3BE6C}" dt="2023-06-29T08:12:31.164" v="53"/>
          <pc:sldLayoutMkLst>
            <pc:docMk/>
            <pc:sldMasterMk cId="0" sldId="2147483687"/>
            <pc:sldLayoutMk cId="0" sldId="2147483699"/>
          </pc:sldLayoutMkLst>
        </pc:sldLayoutChg>
      </pc:sldMasterChg>
      <pc:sldMasterChg chg="add addSldLayout">
        <pc:chgData name="Josh Macmillan" userId="S::josh.macmillan@stmartinscharity.org.uk::c8e603cf-4927-4543-918f-1e111cb30992" providerId="AD" clId="Web-{7E56FE56-C96B-DF9F-DEFE-C57267B3BE6C}" dt="2023-06-29T08:12:28.867" v="40"/>
        <pc:sldMasterMkLst>
          <pc:docMk/>
          <pc:sldMasterMk cId="0" sldId="2147483700"/>
        </pc:sldMasterMkLst>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1"/>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2"/>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3"/>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4"/>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5"/>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6"/>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7"/>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8"/>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09"/>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10"/>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11"/>
          </pc:sldLayoutMkLst>
        </pc:sldLayoutChg>
        <pc:sldLayoutChg chg="add">
          <pc:chgData name="Josh Macmillan" userId="S::josh.macmillan@stmartinscharity.org.uk::c8e603cf-4927-4543-918f-1e111cb30992" providerId="AD" clId="Web-{7E56FE56-C96B-DF9F-DEFE-C57267B3BE6C}" dt="2023-06-29T08:12:28.867" v="40"/>
          <pc:sldLayoutMkLst>
            <pc:docMk/>
            <pc:sldMasterMk cId="0" sldId="2147483700"/>
            <pc:sldLayoutMk cId="0" sldId="2147483712"/>
          </pc:sldLayoutMkLst>
        </pc:sldLayoutChg>
      </pc:sldMasterChg>
      <pc:sldMasterChg chg="add addSldLayout">
        <pc:chgData name="Josh Macmillan" userId="S::josh.macmillan@stmartinscharity.org.uk::c8e603cf-4927-4543-918f-1e111cb30992" providerId="AD" clId="Web-{7E56FE56-C96B-DF9F-DEFE-C57267B3BE6C}" dt="2023-06-29T08:12:29.024" v="41"/>
        <pc:sldMasterMkLst>
          <pc:docMk/>
          <pc:sldMasterMk cId="0" sldId="2147483713"/>
        </pc:sldMasterMkLst>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4"/>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5"/>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6"/>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7"/>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8"/>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19"/>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0"/>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1"/>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2"/>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3"/>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4"/>
          </pc:sldLayoutMkLst>
        </pc:sldLayoutChg>
        <pc:sldLayoutChg chg="add">
          <pc:chgData name="Josh Macmillan" userId="S::josh.macmillan@stmartinscharity.org.uk::c8e603cf-4927-4543-918f-1e111cb30992" providerId="AD" clId="Web-{7E56FE56-C96B-DF9F-DEFE-C57267B3BE6C}" dt="2023-06-29T08:12:29.024" v="41"/>
          <pc:sldLayoutMkLst>
            <pc:docMk/>
            <pc:sldMasterMk cId="0" sldId="2147483713"/>
            <pc:sldLayoutMk cId="0" sldId="2147483725"/>
          </pc:sldLayoutMkLst>
        </pc:sldLayoutChg>
      </pc:sldMasterChg>
      <pc:sldMasterChg chg="add addSldLayout">
        <pc:chgData name="Josh Macmillan" userId="S::josh.macmillan@stmartinscharity.org.uk::c8e603cf-4927-4543-918f-1e111cb30992" providerId="AD" clId="Web-{7E56FE56-C96B-DF9F-DEFE-C57267B3BE6C}" dt="2023-06-29T08:12:30.164" v="47"/>
        <pc:sldMasterMkLst>
          <pc:docMk/>
          <pc:sldMasterMk cId="0" sldId="2147483726"/>
        </pc:sldMasterMkLst>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27"/>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28"/>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29"/>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0"/>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1"/>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2"/>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3"/>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4"/>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5"/>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6"/>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7"/>
          </pc:sldLayoutMkLst>
        </pc:sldLayoutChg>
        <pc:sldLayoutChg chg="add">
          <pc:chgData name="Josh Macmillan" userId="S::josh.macmillan@stmartinscharity.org.uk::c8e603cf-4927-4543-918f-1e111cb30992" providerId="AD" clId="Web-{7E56FE56-C96B-DF9F-DEFE-C57267B3BE6C}" dt="2023-06-29T08:12:30.164" v="47"/>
          <pc:sldLayoutMkLst>
            <pc:docMk/>
            <pc:sldMasterMk cId="0" sldId="2147483726"/>
            <pc:sldLayoutMk cId="0" sldId="2147483738"/>
          </pc:sldLayoutMkLst>
        </pc:sldLayoutChg>
      </pc:sldMasterChg>
      <pc:sldMasterChg chg="replId modSldLayout">
        <pc:chgData name="Josh Macmillan" userId="S::josh.macmillan@stmartinscharity.org.uk::c8e603cf-4927-4543-918f-1e111cb30992" providerId="AD" clId="Web-{7E56FE56-C96B-DF9F-DEFE-C57267B3BE6C}" dt="2023-06-29T08:12:31.695" v="56"/>
        <pc:sldMasterMkLst>
          <pc:docMk/>
          <pc:sldMasterMk cId="4225806831" sldId="2147483743"/>
        </pc:sldMasterMkLst>
        <pc:sldLayoutChg chg="replId">
          <pc:chgData name="Josh Macmillan" userId="S::josh.macmillan@stmartinscharity.org.uk::c8e603cf-4927-4543-918f-1e111cb30992" providerId="AD" clId="Web-{7E56FE56-C96B-DF9F-DEFE-C57267B3BE6C}" dt="2023-06-29T08:12:31.570" v="55"/>
          <pc:sldLayoutMkLst>
            <pc:docMk/>
            <pc:sldMasterMk cId="4225806831" sldId="2147483743"/>
            <pc:sldLayoutMk cId="719087035" sldId="2147483742"/>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4225806831" sldId="2147483743"/>
            <pc:sldLayoutMk cId="1863760510" sldId="2147483744"/>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4225806831" sldId="2147483743"/>
            <pc:sldLayoutMk cId="3713759169" sldId="2147483745"/>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4225806831" sldId="2147483743"/>
            <pc:sldLayoutMk cId="1438257145" sldId="2147483746"/>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4225806831" sldId="2147483743"/>
            <pc:sldLayoutMk cId="677600979" sldId="2147483747"/>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4225806831" sldId="2147483743"/>
            <pc:sldLayoutMk cId="2746117665" sldId="2147483748"/>
          </pc:sldLayoutMkLst>
        </pc:sldLayoutChg>
      </pc:sldMasterChg>
      <pc:sldMasterChg chg="replId modSldLayout">
        <pc:chgData name="Josh Macmillan" userId="S::josh.macmillan@stmartinscharity.org.uk::c8e603cf-4927-4543-918f-1e111cb30992" providerId="AD" clId="Web-{7E56FE56-C96B-DF9F-DEFE-C57267B3BE6C}" dt="2023-06-29T08:12:31.695" v="56"/>
        <pc:sldMasterMkLst>
          <pc:docMk/>
          <pc:sldMasterMk cId="1629195532" sldId="2147483749"/>
        </pc:sldMasterMkLst>
        <pc:sldLayoutChg chg="replId">
          <pc:chgData name="Josh Macmillan" userId="S::josh.macmillan@stmartinscharity.org.uk::c8e603cf-4927-4543-918f-1e111cb30992" providerId="AD" clId="Web-{7E56FE56-C96B-DF9F-DEFE-C57267B3BE6C}" dt="2023-06-29T08:12:31.570" v="55"/>
          <pc:sldLayoutMkLst>
            <pc:docMk/>
            <pc:sldMasterMk cId="1629195532" sldId="2147483749"/>
            <pc:sldLayoutMk cId="3976904677" sldId="2147483739"/>
          </pc:sldLayoutMkLst>
        </pc:sldLayoutChg>
        <pc:sldLayoutChg chg="replId">
          <pc:chgData name="Josh Macmillan" userId="S::josh.macmillan@stmartinscharity.org.uk::c8e603cf-4927-4543-918f-1e111cb30992" providerId="AD" clId="Web-{7E56FE56-C96B-DF9F-DEFE-C57267B3BE6C}" dt="2023-06-29T08:12:31.570" v="55"/>
          <pc:sldLayoutMkLst>
            <pc:docMk/>
            <pc:sldMasterMk cId="1629195532" sldId="2147483749"/>
            <pc:sldLayoutMk cId="2454213355" sldId="2147483740"/>
          </pc:sldLayoutMkLst>
        </pc:sldLayoutChg>
        <pc:sldLayoutChg chg="replId">
          <pc:chgData name="Josh Macmillan" userId="S::josh.macmillan@stmartinscharity.org.uk::c8e603cf-4927-4543-918f-1e111cb30992" providerId="AD" clId="Web-{7E56FE56-C96B-DF9F-DEFE-C57267B3BE6C}" dt="2023-06-29T08:12:31.570" v="55"/>
          <pc:sldLayoutMkLst>
            <pc:docMk/>
            <pc:sldMasterMk cId="1629195532" sldId="2147483749"/>
            <pc:sldLayoutMk cId="938912711" sldId="2147483741"/>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1629195532" sldId="2147483749"/>
            <pc:sldLayoutMk cId="1002973458" sldId="2147483750"/>
          </pc:sldLayoutMkLst>
        </pc:sldLayoutChg>
        <pc:sldLayoutChg chg="replId">
          <pc:chgData name="Josh Macmillan" userId="S::josh.macmillan@stmartinscharity.org.uk::c8e603cf-4927-4543-918f-1e111cb30992" providerId="AD" clId="Web-{7E56FE56-C96B-DF9F-DEFE-C57267B3BE6C}" dt="2023-06-29T08:12:31.695" v="56"/>
          <pc:sldLayoutMkLst>
            <pc:docMk/>
            <pc:sldMasterMk cId="1629195532" sldId="2147483749"/>
            <pc:sldLayoutMk cId="572638899" sldId="2147483751"/>
          </pc:sldLayoutMkLst>
        </pc:sldLayoutChg>
      </pc:sldMasterChg>
    </pc:docChg>
  </pc:docChgLst>
  <pc:docChgLst>
    <pc:chgData name="Naomi Trenear" userId="S::naomi.trenear@stmartinscharity.org.uk::fd45857f-0b73-43e9-a009-6ec4c35b2a6a" providerId="AD" clId="Web-{D0044D1B-765D-A110-4DF2-6497A35AF3F7}"/>
    <pc:docChg chg="addSld delSld modSld sldOrd">
      <pc:chgData name="Naomi Trenear" userId="S::naomi.trenear@stmartinscharity.org.uk::fd45857f-0b73-43e9-a009-6ec4c35b2a6a" providerId="AD" clId="Web-{D0044D1B-765D-A110-4DF2-6497A35AF3F7}" dt="2023-06-29T08:29:08.636" v="265" actId="20577"/>
      <pc:docMkLst>
        <pc:docMk/>
      </pc:docMkLst>
      <pc:sldChg chg="new del">
        <pc:chgData name="Naomi Trenear" userId="S::naomi.trenear@stmartinscharity.org.uk::fd45857f-0b73-43e9-a009-6ec4c35b2a6a" providerId="AD" clId="Web-{D0044D1B-765D-A110-4DF2-6497A35AF3F7}" dt="2023-06-29T08:21:36.275" v="1"/>
        <pc:sldMkLst>
          <pc:docMk/>
          <pc:sldMk cId="3692011006" sldId="309"/>
        </pc:sldMkLst>
      </pc:sldChg>
      <pc:sldChg chg="addSp modSp new ord">
        <pc:chgData name="Naomi Trenear" userId="S::naomi.trenear@stmartinscharity.org.uk::fd45857f-0b73-43e9-a009-6ec4c35b2a6a" providerId="AD" clId="Web-{D0044D1B-765D-A110-4DF2-6497A35AF3F7}" dt="2023-06-29T08:29:08.636" v="265" actId="20577"/>
        <pc:sldMkLst>
          <pc:docMk/>
          <pc:sldMk cId="3724922320" sldId="309"/>
        </pc:sldMkLst>
        <pc:spChg chg="add mod">
          <ac:chgData name="Naomi Trenear" userId="S::naomi.trenear@stmartinscharity.org.uk::fd45857f-0b73-43e9-a009-6ec4c35b2a6a" providerId="AD" clId="Web-{D0044D1B-765D-A110-4DF2-6497A35AF3F7}" dt="2023-06-29T08:28:42.713" v="257" actId="20577"/>
          <ac:spMkLst>
            <pc:docMk/>
            <pc:sldMk cId="3724922320" sldId="309"/>
            <ac:spMk id="2" creationId="{F6BFA66E-BF86-421E-3DAB-795D036DAC93}"/>
          </ac:spMkLst>
        </pc:spChg>
        <pc:spChg chg="add mod">
          <ac:chgData name="Naomi Trenear" userId="S::naomi.trenear@stmartinscharity.org.uk::fd45857f-0b73-43e9-a009-6ec4c35b2a6a" providerId="AD" clId="Web-{D0044D1B-765D-A110-4DF2-6497A35AF3F7}" dt="2023-06-29T08:29:08.636" v="265" actId="20577"/>
          <ac:spMkLst>
            <pc:docMk/>
            <pc:sldMk cId="3724922320" sldId="309"/>
            <ac:spMk id="3" creationId="{AE858467-5EEB-F786-DA09-2D113BD61C43}"/>
          </ac:spMkLst>
        </pc:spChg>
        <pc:spChg chg="add mod">
          <ac:chgData name="Naomi Trenear" userId="S::naomi.trenear@stmartinscharity.org.uk::fd45857f-0b73-43e9-a009-6ec4c35b2a6a" providerId="AD" clId="Web-{D0044D1B-765D-A110-4DF2-6497A35AF3F7}" dt="2023-06-29T08:28:46.698" v="258" actId="1076"/>
          <ac:spMkLst>
            <pc:docMk/>
            <pc:sldMk cId="3724922320" sldId="309"/>
            <ac:spMk id="4" creationId="{EC832E65-FB8C-BC93-6BF3-FF4EC6B6F2DF}"/>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B6513-1F18-46F6-A667-BF9ECED2C39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05C86C-37FE-4A0A-A58F-E71BC3E5475B}">
      <dgm:prSet custT="1"/>
      <dgm:spPr/>
      <dgm:t>
        <a:bodyPr/>
        <a:lstStyle/>
        <a:p>
          <a:r>
            <a:rPr lang="en-GB" sz="2000"/>
            <a:t>High level needs e.g. addiction, mental health needs, care needs</a:t>
          </a:r>
          <a:endParaRPr lang="en-US" sz="2000"/>
        </a:p>
      </dgm:t>
    </dgm:pt>
    <dgm:pt modelId="{CAD3364B-2B61-4868-A775-95BEBDD54789}" type="parTrans" cxnId="{60D01B81-B733-459E-9886-CC95A5D18BD5}">
      <dgm:prSet/>
      <dgm:spPr/>
      <dgm:t>
        <a:bodyPr/>
        <a:lstStyle/>
        <a:p>
          <a:endParaRPr lang="en-US"/>
        </a:p>
      </dgm:t>
    </dgm:pt>
    <dgm:pt modelId="{CE89FC28-DAF4-46F6-A6EE-A9EB65B4AA46}" type="sibTrans" cxnId="{60D01B81-B733-459E-9886-CC95A5D18BD5}">
      <dgm:prSet/>
      <dgm:spPr/>
      <dgm:t>
        <a:bodyPr/>
        <a:lstStyle/>
        <a:p>
          <a:endParaRPr lang="en-US"/>
        </a:p>
      </dgm:t>
    </dgm:pt>
    <dgm:pt modelId="{C2CD195A-7B0F-471F-87EF-A00E8558BAF8}">
      <dgm:prSet custT="1"/>
      <dgm:spPr/>
      <dgm:t>
        <a:bodyPr/>
        <a:lstStyle/>
        <a:p>
          <a:r>
            <a:rPr lang="en-GB" sz="2000"/>
            <a:t>Long timescales</a:t>
          </a:r>
          <a:endParaRPr lang="en-US" sz="2000"/>
        </a:p>
      </dgm:t>
    </dgm:pt>
    <dgm:pt modelId="{0B0A2D5A-B726-4860-916C-8D4946CF1053}" type="parTrans" cxnId="{E1C248EB-FB05-43E2-B10B-F344BF8B40B7}">
      <dgm:prSet/>
      <dgm:spPr/>
      <dgm:t>
        <a:bodyPr/>
        <a:lstStyle/>
        <a:p>
          <a:endParaRPr lang="en-US"/>
        </a:p>
      </dgm:t>
    </dgm:pt>
    <dgm:pt modelId="{6B4C3947-BA18-4EA0-A637-63FB88A1661E}" type="sibTrans" cxnId="{E1C248EB-FB05-43E2-B10B-F344BF8B40B7}">
      <dgm:prSet/>
      <dgm:spPr/>
      <dgm:t>
        <a:bodyPr/>
        <a:lstStyle/>
        <a:p>
          <a:endParaRPr lang="en-US"/>
        </a:p>
      </dgm:t>
    </dgm:pt>
    <dgm:pt modelId="{6F4BE22F-5E0F-4DA5-BFDF-6BA4388B1CD2}">
      <dgm:prSet custT="1"/>
      <dgm:spPr/>
      <dgm:t>
        <a:bodyPr/>
        <a:lstStyle/>
        <a:p>
          <a:r>
            <a:rPr lang="en-GB" sz="2000"/>
            <a:t>Service users anxious about coming forward</a:t>
          </a:r>
          <a:endParaRPr lang="en-US" sz="2000"/>
        </a:p>
      </dgm:t>
    </dgm:pt>
    <dgm:pt modelId="{B1959EC1-DF81-4B10-9A02-AF2ECE025742}" type="parTrans" cxnId="{62EBB80E-8871-44EA-A27B-9516B0FA4342}">
      <dgm:prSet/>
      <dgm:spPr/>
      <dgm:t>
        <a:bodyPr/>
        <a:lstStyle/>
        <a:p>
          <a:endParaRPr lang="en-US"/>
        </a:p>
      </dgm:t>
    </dgm:pt>
    <dgm:pt modelId="{E02E85BE-204E-4FAE-BF19-7D2030501D4A}" type="sibTrans" cxnId="{62EBB80E-8871-44EA-A27B-9516B0FA4342}">
      <dgm:prSet/>
      <dgm:spPr/>
      <dgm:t>
        <a:bodyPr/>
        <a:lstStyle/>
        <a:p>
          <a:endParaRPr lang="en-US"/>
        </a:p>
      </dgm:t>
    </dgm:pt>
    <dgm:pt modelId="{5C5E0B75-818B-4740-AD3E-08946C9D4F63}">
      <dgm:prSet custT="1"/>
      <dgm:spPr/>
      <dgm:t>
        <a:bodyPr/>
        <a:lstStyle/>
        <a:p>
          <a:r>
            <a:rPr lang="en-GB" sz="2000"/>
            <a:t>Service users who run out of legal options</a:t>
          </a:r>
          <a:endParaRPr lang="en-US" sz="2000"/>
        </a:p>
      </dgm:t>
    </dgm:pt>
    <dgm:pt modelId="{D80D077C-DB20-40C9-87F5-B1B627A0FF49}" type="parTrans" cxnId="{2D93B23B-DB2F-4952-A332-DD4E9DF9E715}">
      <dgm:prSet/>
      <dgm:spPr/>
      <dgm:t>
        <a:bodyPr/>
        <a:lstStyle/>
        <a:p>
          <a:endParaRPr lang="en-US"/>
        </a:p>
      </dgm:t>
    </dgm:pt>
    <dgm:pt modelId="{F5CBED57-73C4-4A22-B6C5-D3A12D746BA5}" type="sibTrans" cxnId="{2D93B23B-DB2F-4952-A332-DD4E9DF9E715}">
      <dgm:prSet/>
      <dgm:spPr/>
      <dgm:t>
        <a:bodyPr/>
        <a:lstStyle/>
        <a:p>
          <a:endParaRPr lang="en-US"/>
        </a:p>
      </dgm:t>
    </dgm:pt>
    <dgm:pt modelId="{C41118E8-FA21-4216-B3C0-90DFAF70745E}">
      <dgm:prSet custT="1"/>
      <dgm:spPr/>
      <dgm:t>
        <a:bodyPr/>
        <a:lstStyle/>
        <a:p>
          <a:r>
            <a:rPr lang="en-GB" sz="2000"/>
            <a:t>Move on accommodation</a:t>
          </a:r>
          <a:endParaRPr lang="en-US" sz="2000"/>
        </a:p>
      </dgm:t>
    </dgm:pt>
    <dgm:pt modelId="{E470D065-5FF6-4123-A711-AE655C0BE669}" type="parTrans" cxnId="{17A0F62B-66F3-4B3B-8C3F-601991C5960E}">
      <dgm:prSet/>
      <dgm:spPr/>
      <dgm:t>
        <a:bodyPr/>
        <a:lstStyle/>
        <a:p>
          <a:endParaRPr lang="en-US"/>
        </a:p>
      </dgm:t>
    </dgm:pt>
    <dgm:pt modelId="{2BF82E6B-A39B-4DCB-ADB9-DD8D5360F17C}" type="sibTrans" cxnId="{17A0F62B-66F3-4B3B-8C3F-601991C5960E}">
      <dgm:prSet/>
      <dgm:spPr/>
      <dgm:t>
        <a:bodyPr/>
        <a:lstStyle/>
        <a:p>
          <a:endParaRPr lang="en-US"/>
        </a:p>
      </dgm:t>
    </dgm:pt>
    <dgm:pt modelId="{AA23BFBE-E441-43CC-B006-8E4926F56E1E}">
      <dgm:prSet custT="1"/>
      <dgm:spPr/>
      <dgm:t>
        <a:bodyPr/>
        <a:lstStyle/>
        <a:p>
          <a:r>
            <a:rPr lang="en-GB" sz="2000"/>
            <a:t>Funding</a:t>
          </a:r>
          <a:endParaRPr lang="en-US" sz="2000"/>
        </a:p>
      </dgm:t>
    </dgm:pt>
    <dgm:pt modelId="{A23C8C47-307D-4ACC-B38D-E2100CD6D0EF}" type="parTrans" cxnId="{23F33153-22A5-43A7-BE13-91704F454DAB}">
      <dgm:prSet/>
      <dgm:spPr/>
      <dgm:t>
        <a:bodyPr/>
        <a:lstStyle/>
        <a:p>
          <a:endParaRPr lang="en-US"/>
        </a:p>
      </dgm:t>
    </dgm:pt>
    <dgm:pt modelId="{77C12E90-0E13-4768-842F-268855106581}" type="sibTrans" cxnId="{23F33153-22A5-43A7-BE13-91704F454DAB}">
      <dgm:prSet/>
      <dgm:spPr/>
      <dgm:t>
        <a:bodyPr/>
        <a:lstStyle/>
        <a:p>
          <a:endParaRPr lang="en-US"/>
        </a:p>
      </dgm:t>
    </dgm:pt>
    <dgm:pt modelId="{0EF900DD-8B18-4F36-B1BF-D3D76B4B4E98}" type="pres">
      <dgm:prSet presAssocID="{39BB6513-1F18-46F6-A667-BF9ECED2C39D}" presName="root" presStyleCnt="0">
        <dgm:presLayoutVars>
          <dgm:dir/>
          <dgm:resizeHandles val="exact"/>
        </dgm:presLayoutVars>
      </dgm:prSet>
      <dgm:spPr/>
    </dgm:pt>
    <dgm:pt modelId="{1E7395CE-3FF0-4D88-B080-A2C0B45E0983}" type="pres">
      <dgm:prSet presAssocID="{5B05C86C-37FE-4A0A-A58F-E71BC3E5475B}" presName="compNode" presStyleCnt="0"/>
      <dgm:spPr/>
    </dgm:pt>
    <dgm:pt modelId="{D30C6095-3187-49AD-863C-E3C691BC4DEE}" type="pres">
      <dgm:prSet presAssocID="{5B05C86C-37FE-4A0A-A58F-E71BC3E5475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0353FA7C-FEB9-496D-AEE1-19DD22526B87}" type="pres">
      <dgm:prSet presAssocID="{5B05C86C-37FE-4A0A-A58F-E71BC3E5475B}" presName="spaceRect" presStyleCnt="0"/>
      <dgm:spPr/>
    </dgm:pt>
    <dgm:pt modelId="{97BDAB3F-BA6D-4017-ACC0-F2330F89E67A}" type="pres">
      <dgm:prSet presAssocID="{5B05C86C-37FE-4A0A-A58F-E71BC3E5475B}" presName="textRect" presStyleLbl="revTx" presStyleIdx="0" presStyleCnt="6" custLinFactNeighborX="-13279">
        <dgm:presLayoutVars>
          <dgm:chMax val="1"/>
          <dgm:chPref val="1"/>
        </dgm:presLayoutVars>
      </dgm:prSet>
      <dgm:spPr/>
    </dgm:pt>
    <dgm:pt modelId="{91A6A950-26EF-4698-9742-CD4728E16354}" type="pres">
      <dgm:prSet presAssocID="{CE89FC28-DAF4-46F6-A6EE-A9EB65B4AA46}" presName="sibTrans" presStyleCnt="0"/>
      <dgm:spPr/>
    </dgm:pt>
    <dgm:pt modelId="{3F837DFF-B68B-484A-862C-AA044A9B7FBF}" type="pres">
      <dgm:prSet presAssocID="{C2CD195A-7B0F-471F-87EF-A00E8558BAF8}" presName="compNode" presStyleCnt="0"/>
      <dgm:spPr/>
    </dgm:pt>
    <dgm:pt modelId="{B173B9DE-CEF6-4311-A1E4-2680963C8D1E}" type="pres">
      <dgm:prSet presAssocID="{C2CD195A-7B0F-471F-87EF-A00E8558BAF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A03BE4F2-0555-43BA-A244-47F9F300FDBC}" type="pres">
      <dgm:prSet presAssocID="{C2CD195A-7B0F-471F-87EF-A00E8558BAF8}" presName="spaceRect" presStyleCnt="0"/>
      <dgm:spPr/>
    </dgm:pt>
    <dgm:pt modelId="{60399799-0972-4BCD-906A-F7F04654A55B}" type="pres">
      <dgm:prSet presAssocID="{C2CD195A-7B0F-471F-87EF-A00E8558BAF8}" presName="textRect" presStyleLbl="revTx" presStyleIdx="1" presStyleCnt="6">
        <dgm:presLayoutVars>
          <dgm:chMax val="1"/>
          <dgm:chPref val="1"/>
        </dgm:presLayoutVars>
      </dgm:prSet>
      <dgm:spPr/>
    </dgm:pt>
    <dgm:pt modelId="{CBDD8CFF-5565-4834-8424-3A82EEE0F436}" type="pres">
      <dgm:prSet presAssocID="{6B4C3947-BA18-4EA0-A637-63FB88A1661E}" presName="sibTrans" presStyleCnt="0"/>
      <dgm:spPr/>
    </dgm:pt>
    <dgm:pt modelId="{D4497420-28CE-4276-90A9-BAA58F628928}" type="pres">
      <dgm:prSet presAssocID="{6F4BE22F-5E0F-4DA5-BFDF-6BA4388B1CD2}" presName="compNode" presStyleCnt="0"/>
      <dgm:spPr/>
    </dgm:pt>
    <dgm:pt modelId="{C0572BC5-5038-4BB6-8040-92126F967C0A}" type="pres">
      <dgm:prSet presAssocID="{6F4BE22F-5E0F-4DA5-BFDF-6BA4388B1CD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808913D0-D5C0-4D65-B5FA-A50962289A58}" type="pres">
      <dgm:prSet presAssocID="{6F4BE22F-5E0F-4DA5-BFDF-6BA4388B1CD2}" presName="spaceRect" presStyleCnt="0"/>
      <dgm:spPr/>
    </dgm:pt>
    <dgm:pt modelId="{A36A0777-E1FB-4127-A1A1-6004697B4F1E}" type="pres">
      <dgm:prSet presAssocID="{6F4BE22F-5E0F-4DA5-BFDF-6BA4388B1CD2}" presName="textRect" presStyleLbl="revTx" presStyleIdx="2" presStyleCnt="6">
        <dgm:presLayoutVars>
          <dgm:chMax val="1"/>
          <dgm:chPref val="1"/>
        </dgm:presLayoutVars>
      </dgm:prSet>
      <dgm:spPr/>
    </dgm:pt>
    <dgm:pt modelId="{3D1796D9-6C45-493A-AB4E-332FCBEF2398}" type="pres">
      <dgm:prSet presAssocID="{E02E85BE-204E-4FAE-BF19-7D2030501D4A}" presName="sibTrans" presStyleCnt="0"/>
      <dgm:spPr/>
    </dgm:pt>
    <dgm:pt modelId="{08F1277C-2AD3-47FA-9848-8C24B9B6DAAA}" type="pres">
      <dgm:prSet presAssocID="{5C5E0B75-818B-4740-AD3E-08946C9D4F63}" presName="compNode" presStyleCnt="0"/>
      <dgm:spPr/>
    </dgm:pt>
    <dgm:pt modelId="{C648B59A-9E49-4E16-9E23-E2459622AFDD}" type="pres">
      <dgm:prSet presAssocID="{5C5E0B75-818B-4740-AD3E-08946C9D4F6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B733D603-8696-4951-B7D6-BD1390A2DF68}" type="pres">
      <dgm:prSet presAssocID="{5C5E0B75-818B-4740-AD3E-08946C9D4F63}" presName="spaceRect" presStyleCnt="0"/>
      <dgm:spPr/>
    </dgm:pt>
    <dgm:pt modelId="{5A6050E9-D501-4B0E-BB23-E040C7E4CA31}" type="pres">
      <dgm:prSet presAssocID="{5C5E0B75-818B-4740-AD3E-08946C9D4F63}" presName="textRect" presStyleLbl="revTx" presStyleIdx="3" presStyleCnt="6">
        <dgm:presLayoutVars>
          <dgm:chMax val="1"/>
          <dgm:chPref val="1"/>
        </dgm:presLayoutVars>
      </dgm:prSet>
      <dgm:spPr/>
    </dgm:pt>
    <dgm:pt modelId="{E2E6E351-23BF-47C6-9DF6-F489F6E2D14B}" type="pres">
      <dgm:prSet presAssocID="{F5CBED57-73C4-4A22-B6C5-D3A12D746BA5}" presName="sibTrans" presStyleCnt="0"/>
      <dgm:spPr/>
    </dgm:pt>
    <dgm:pt modelId="{877DA365-3A00-4217-BB8B-75B06F42E55E}" type="pres">
      <dgm:prSet presAssocID="{C41118E8-FA21-4216-B3C0-90DFAF70745E}" presName="compNode" presStyleCnt="0"/>
      <dgm:spPr/>
    </dgm:pt>
    <dgm:pt modelId="{BD196B07-E1B5-4CB1-B686-401C586FCA09}" type="pres">
      <dgm:prSet presAssocID="{C41118E8-FA21-4216-B3C0-90DFAF70745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6723BEF7-1FFB-4C01-BBC5-C3E833DD8321}" type="pres">
      <dgm:prSet presAssocID="{C41118E8-FA21-4216-B3C0-90DFAF70745E}" presName="spaceRect" presStyleCnt="0"/>
      <dgm:spPr/>
    </dgm:pt>
    <dgm:pt modelId="{49516DEA-BEC4-494D-90EB-ECE8E5C234A8}" type="pres">
      <dgm:prSet presAssocID="{C41118E8-FA21-4216-B3C0-90DFAF70745E}" presName="textRect" presStyleLbl="revTx" presStyleIdx="4" presStyleCnt="6" custScaleX="128301">
        <dgm:presLayoutVars>
          <dgm:chMax val="1"/>
          <dgm:chPref val="1"/>
        </dgm:presLayoutVars>
      </dgm:prSet>
      <dgm:spPr/>
    </dgm:pt>
    <dgm:pt modelId="{A12CFFCD-B6D0-48A7-8535-A9B5A51A0C3D}" type="pres">
      <dgm:prSet presAssocID="{2BF82E6B-A39B-4DCB-ADB9-DD8D5360F17C}" presName="sibTrans" presStyleCnt="0"/>
      <dgm:spPr/>
    </dgm:pt>
    <dgm:pt modelId="{1AC6A0CE-F1D4-41B4-935C-3887E9C7FF4F}" type="pres">
      <dgm:prSet presAssocID="{AA23BFBE-E441-43CC-B006-8E4926F56E1E}" presName="compNode" presStyleCnt="0"/>
      <dgm:spPr/>
    </dgm:pt>
    <dgm:pt modelId="{94F6630E-9D9D-4281-9286-6EDB22BB45C0}" type="pres">
      <dgm:prSet presAssocID="{AA23BFBE-E441-43CC-B006-8E4926F56E1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38DEEFF9-B516-44A7-B550-EE14E19A716B}" type="pres">
      <dgm:prSet presAssocID="{AA23BFBE-E441-43CC-B006-8E4926F56E1E}" presName="spaceRect" presStyleCnt="0"/>
      <dgm:spPr/>
    </dgm:pt>
    <dgm:pt modelId="{C55D99E0-1945-46F5-9CD8-2D8187644AB4}" type="pres">
      <dgm:prSet presAssocID="{AA23BFBE-E441-43CC-B006-8E4926F56E1E}" presName="textRect" presStyleLbl="revTx" presStyleIdx="5" presStyleCnt="6">
        <dgm:presLayoutVars>
          <dgm:chMax val="1"/>
          <dgm:chPref val="1"/>
        </dgm:presLayoutVars>
      </dgm:prSet>
      <dgm:spPr/>
    </dgm:pt>
  </dgm:ptLst>
  <dgm:cxnLst>
    <dgm:cxn modelId="{62EBB80E-8871-44EA-A27B-9516B0FA4342}" srcId="{39BB6513-1F18-46F6-A667-BF9ECED2C39D}" destId="{6F4BE22F-5E0F-4DA5-BFDF-6BA4388B1CD2}" srcOrd="2" destOrd="0" parTransId="{B1959EC1-DF81-4B10-9A02-AF2ECE025742}" sibTransId="{E02E85BE-204E-4FAE-BF19-7D2030501D4A}"/>
    <dgm:cxn modelId="{17A0F62B-66F3-4B3B-8C3F-601991C5960E}" srcId="{39BB6513-1F18-46F6-A667-BF9ECED2C39D}" destId="{C41118E8-FA21-4216-B3C0-90DFAF70745E}" srcOrd="4" destOrd="0" parTransId="{E470D065-5FF6-4123-A711-AE655C0BE669}" sibTransId="{2BF82E6B-A39B-4DCB-ADB9-DD8D5360F17C}"/>
    <dgm:cxn modelId="{2D93B23B-DB2F-4952-A332-DD4E9DF9E715}" srcId="{39BB6513-1F18-46F6-A667-BF9ECED2C39D}" destId="{5C5E0B75-818B-4740-AD3E-08946C9D4F63}" srcOrd="3" destOrd="0" parTransId="{D80D077C-DB20-40C9-87F5-B1B627A0FF49}" sibTransId="{F5CBED57-73C4-4A22-B6C5-D3A12D746BA5}"/>
    <dgm:cxn modelId="{79754E44-5B53-4C89-AA33-423937116997}" type="presOf" srcId="{C2CD195A-7B0F-471F-87EF-A00E8558BAF8}" destId="{60399799-0972-4BCD-906A-F7F04654A55B}" srcOrd="0" destOrd="0" presId="urn:microsoft.com/office/officeart/2018/2/layout/IconLabelList"/>
    <dgm:cxn modelId="{649C7B64-9421-4304-8457-2956A9FC0C42}" type="presOf" srcId="{AA23BFBE-E441-43CC-B006-8E4926F56E1E}" destId="{C55D99E0-1945-46F5-9CD8-2D8187644AB4}" srcOrd="0" destOrd="0" presId="urn:microsoft.com/office/officeart/2018/2/layout/IconLabelList"/>
    <dgm:cxn modelId="{23F33153-22A5-43A7-BE13-91704F454DAB}" srcId="{39BB6513-1F18-46F6-A667-BF9ECED2C39D}" destId="{AA23BFBE-E441-43CC-B006-8E4926F56E1E}" srcOrd="5" destOrd="0" parTransId="{A23C8C47-307D-4ACC-B38D-E2100CD6D0EF}" sibTransId="{77C12E90-0E13-4768-842F-268855106581}"/>
    <dgm:cxn modelId="{F25B6C7D-B7FD-47D5-9360-8EE7E79722A2}" type="presOf" srcId="{5B05C86C-37FE-4A0A-A58F-E71BC3E5475B}" destId="{97BDAB3F-BA6D-4017-ACC0-F2330F89E67A}" srcOrd="0" destOrd="0" presId="urn:microsoft.com/office/officeart/2018/2/layout/IconLabelList"/>
    <dgm:cxn modelId="{60D01B81-B733-459E-9886-CC95A5D18BD5}" srcId="{39BB6513-1F18-46F6-A667-BF9ECED2C39D}" destId="{5B05C86C-37FE-4A0A-A58F-E71BC3E5475B}" srcOrd="0" destOrd="0" parTransId="{CAD3364B-2B61-4868-A775-95BEBDD54789}" sibTransId="{CE89FC28-DAF4-46F6-A6EE-A9EB65B4AA46}"/>
    <dgm:cxn modelId="{D50CF484-9FE5-4D66-96E2-FF120924E980}" type="presOf" srcId="{6F4BE22F-5E0F-4DA5-BFDF-6BA4388B1CD2}" destId="{A36A0777-E1FB-4127-A1A1-6004697B4F1E}" srcOrd="0" destOrd="0" presId="urn:microsoft.com/office/officeart/2018/2/layout/IconLabelList"/>
    <dgm:cxn modelId="{355326A5-C70B-4BDA-8C6C-59719D05FB9A}" type="presOf" srcId="{39BB6513-1F18-46F6-A667-BF9ECED2C39D}" destId="{0EF900DD-8B18-4F36-B1BF-D3D76B4B4E98}" srcOrd="0" destOrd="0" presId="urn:microsoft.com/office/officeart/2018/2/layout/IconLabelList"/>
    <dgm:cxn modelId="{D64A6ECC-819A-4CCE-B5BA-278E9CF2FF85}" type="presOf" srcId="{C41118E8-FA21-4216-B3C0-90DFAF70745E}" destId="{49516DEA-BEC4-494D-90EB-ECE8E5C234A8}" srcOrd="0" destOrd="0" presId="urn:microsoft.com/office/officeart/2018/2/layout/IconLabelList"/>
    <dgm:cxn modelId="{E1C248EB-FB05-43E2-B10B-F344BF8B40B7}" srcId="{39BB6513-1F18-46F6-A667-BF9ECED2C39D}" destId="{C2CD195A-7B0F-471F-87EF-A00E8558BAF8}" srcOrd="1" destOrd="0" parTransId="{0B0A2D5A-B726-4860-916C-8D4946CF1053}" sibTransId="{6B4C3947-BA18-4EA0-A637-63FB88A1661E}"/>
    <dgm:cxn modelId="{DE8CE9F5-74BF-43BB-B326-60C823B8D2E5}" type="presOf" srcId="{5C5E0B75-818B-4740-AD3E-08946C9D4F63}" destId="{5A6050E9-D501-4B0E-BB23-E040C7E4CA31}" srcOrd="0" destOrd="0" presId="urn:microsoft.com/office/officeart/2018/2/layout/IconLabelList"/>
    <dgm:cxn modelId="{BF9F9AB4-685B-48E4-B49A-823AED8502F5}" type="presParOf" srcId="{0EF900DD-8B18-4F36-B1BF-D3D76B4B4E98}" destId="{1E7395CE-3FF0-4D88-B080-A2C0B45E0983}" srcOrd="0" destOrd="0" presId="urn:microsoft.com/office/officeart/2018/2/layout/IconLabelList"/>
    <dgm:cxn modelId="{BD30F2C8-D918-4980-9C31-9F2D2383A002}" type="presParOf" srcId="{1E7395CE-3FF0-4D88-B080-A2C0B45E0983}" destId="{D30C6095-3187-49AD-863C-E3C691BC4DEE}" srcOrd="0" destOrd="0" presId="urn:microsoft.com/office/officeart/2018/2/layout/IconLabelList"/>
    <dgm:cxn modelId="{3CBCB057-1DF8-43EE-AFC9-986A19E88C2A}" type="presParOf" srcId="{1E7395CE-3FF0-4D88-B080-A2C0B45E0983}" destId="{0353FA7C-FEB9-496D-AEE1-19DD22526B87}" srcOrd="1" destOrd="0" presId="urn:microsoft.com/office/officeart/2018/2/layout/IconLabelList"/>
    <dgm:cxn modelId="{2528318B-FD04-40E4-9C8C-493FD1317F3E}" type="presParOf" srcId="{1E7395CE-3FF0-4D88-B080-A2C0B45E0983}" destId="{97BDAB3F-BA6D-4017-ACC0-F2330F89E67A}" srcOrd="2" destOrd="0" presId="urn:microsoft.com/office/officeart/2018/2/layout/IconLabelList"/>
    <dgm:cxn modelId="{3DD15E3D-5867-4D3A-98C6-30BBE9C56388}" type="presParOf" srcId="{0EF900DD-8B18-4F36-B1BF-D3D76B4B4E98}" destId="{91A6A950-26EF-4698-9742-CD4728E16354}" srcOrd="1" destOrd="0" presId="urn:microsoft.com/office/officeart/2018/2/layout/IconLabelList"/>
    <dgm:cxn modelId="{B8EF00F1-F38F-449A-ABEE-2F1BEA70CA00}" type="presParOf" srcId="{0EF900DD-8B18-4F36-B1BF-D3D76B4B4E98}" destId="{3F837DFF-B68B-484A-862C-AA044A9B7FBF}" srcOrd="2" destOrd="0" presId="urn:microsoft.com/office/officeart/2018/2/layout/IconLabelList"/>
    <dgm:cxn modelId="{DCC1DF63-10B1-425F-9F58-23CCAC30E1FC}" type="presParOf" srcId="{3F837DFF-B68B-484A-862C-AA044A9B7FBF}" destId="{B173B9DE-CEF6-4311-A1E4-2680963C8D1E}" srcOrd="0" destOrd="0" presId="urn:microsoft.com/office/officeart/2018/2/layout/IconLabelList"/>
    <dgm:cxn modelId="{21117CF3-5CAC-4105-BF69-CD7AA44ECBC7}" type="presParOf" srcId="{3F837DFF-B68B-484A-862C-AA044A9B7FBF}" destId="{A03BE4F2-0555-43BA-A244-47F9F300FDBC}" srcOrd="1" destOrd="0" presId="urn:microsoft.com/office/officeart/2018/2/layout/IconLabelList"/>
    <dgm:cxn modelId="{A24C87ED-BD56-4E02-9DF1-56010288D629}" type="presParOf" srcId="{3F837DFF-B68B-484A-862C-AA044A9B7FBF}" destId="{60399799-0972-4BCD-906A-F7F04654A55B}" srcOrd="2" destOrd="0" presId="urn:microsoft.com/office/officeart/2018/2/layout/IconLabelList"/>
    <dgm:cxn modelId="{D085544E-E127-445E-9F95-42013809413D}" type="presParOf" srcId="{0EF900DD-8B18-4F36-B1BF-D3D76B4B4E98}" destId="{CBDD8CFF-5565-4834-8424-3A82EEE0F436}" srcOrd="3" destOrd="0" presId="urn:microsoft.com/office/officeart/2018/2/layout/IconLabelList"/>
    <dgm:cxn modelId="{2030C660-9C11-44E7-8B2E-07CC504559E7}" type="presParOf" srcId="{0EF900DD-8B18-4F36-B1BF-D3D76B4B4E98}" destId="{D4497420-28CE-4276-90A9-BAA58F628928}" srcOrd="4" destOrd="0" presId="urn:microsoft.com/office/officeart/2018/2/layout/IconLabelList"/>
    <dgm:cxn modelId="{FEC85BE4-7A8F-4141-BEEA-4C0653B16A5B}" type="presParOf" srcId="{D4497420-28CE-4276-90A9-BAA58F628928}" destId="{C0572BC5-5038-4BB6-8040-92126F967C0A}" srcOrd="0" destOrd="0" presId="urn:microsoft.com/office/officeart/2018/2/layout/IconLabelList"/>
    <dgm:cxn modelId="{2CE9E946-BCB5-4BA2-A083-66E040C2A122}" type="presParOf" srcId="{D4497420-28CE-4276-90A9-BAA58F628928}" destId="{808913D0-D5C0-4D65-B5FA-A50962289A58}" srcOrd="1" destOrd="0" presId="urn:microsoft.com/office/officeart/2018/2/layout/IconLabelList"/>
    <dgm:cxn modelId="{75AE6DA4-54B1-49C7-883F-D6DC5208CD5F}" type="presParOf" srcId="{D4497420-28CE-4276-90A9-BAA58F628928}" destId="{A36A0777-E1FB-4127-A1A1-6004697B4F1E}" srcOrd="2" destOrd="0" presId="urn:microsoft.com/office/officeart/2018/2/layout/IconLabelList"/>
    <dgm:cxn modelId="{167FF2CD-1E9D-4533-9688-21F63CBAC87C}" type="presParOf" srcId="{0EF900DD-8B18-4F36-B1BF-D3D76B4B4E98}" destId="{3D1796D9-6C45-493A-AB4E-332FCBEF2398}" srcOrd="5" destOrd="0" presId="urn:microsoft.com/office/officeart/2018/2/layout/IconLabelList"/>
    <dgm:cxn modelId="{13ADE358-81C5-498F-8F5B-576FEF3CB901}" type="presParOf" srcId="{0EF900DD-8B18-4F36-B1BF-D3D76B4B4E98}" destId="{08F1277C-2AD3-47FA-9848-8C24B9B6DAAA}" srcOrd="6" destOrd="0" presId="urn:microsoft.com/office/officeart/2018/2/layout/IconLabelList"/>
    <dgm:cxn modelId="{8BCB93F9-0483-40C8-A11F-03521445A48A}" type="presParOf" srcId="{08F1277C-2AD3-47FA-9848-8C24B9B6DAAA}" destId="{C648B59A-9E49-4E16-9E23-E2459622AFDD}" srcOrd="0" destOrd="0" presId="urn:microsoft.com/office/officeart/2018/2/layout/IconLabelList"/>
    <dgm:cxn modelId="{107D6CEB-63DE-4D72-A48F-48741E8F8DF2}" type="presParOf" srcId="{08F1277C-2AD3-47FA-9848-8C24B9B6DAAA}" destId="{B733D603-8696-4951-B7D6-BD1390A2DF68}" srcOrd="1" destOrd="0" presId="urn:microsoft.com/office/officeart/2018/2/layout/IconLabelList"/>
    <dgm:cxn modelId="{73BE4796-A9CE-4FA2-9CF0-F7AF0590C9D3}" type="presParOf" srcId="{08F1277C-2AD3-47FA-9848-8C24B9B6DAAA}" destId="{5A6050E9-D501-4B0E-BB23-E040C7E4CA31}" srcOrd="2" destOrd="0" presId="urn:microsoft.com/office/officeart/2018/2/layout/IconLabelList"/>
    <dgm:cxn modelId="{56FCBE41-4A5D-452C-ADD2-B4448314B5FB}" type="presParOf" srcId="{0EF900DD-8B18-4F36-B1BF-D3D76B4B4E98}" destId="{E2E6E351-23BF-47C6-9DF6-F489F6E2D14B}" srcOrd="7" destOrd="0" presId="urn:microsoft.com/office/officeart/2018/2/layout/IconLabelList"/>
    <dgm:cxn modelId="{B320C6AE-6A59-4094-9BCF-7683710F80A4}" type="presParOf" srcId="{0EF900DD-8B18-4F36-B1BF-D3D76B4B4E98}" destId="{877DA365-3A00-4217-BB8B-75B06F42E55E}" srcOrd="8" destOrd="0" presId="urn:microsoft.com/office/officeart/2018/2/layout/IconLabelList"/>
    <dgm:cxn modelId="{65CA8BF9-4264-4865-9CAF-9221DF0DDF7B}" type="presParOf" srcId="{877DA365-3A00-4217-BB8B-75B06F42E55E}" destId="{BD196B07-E1B5-4CB1-B686-401C586FCA09}" srcOrd="0" destOrd="0" presId="urn:microsoft.com/office/officeart/2018/2/layout/IconLabelList"/>
    <dgm:cxn modelId="{9207E88E-9379-4B1B-81BA-DA02A7397638}" type="presParOf" srcId="{877DA365-3A00-4217-BB8B-75B06F42E55E}" destId="{6723BEF7-1FFB-4C01-BBC5-C3E833DD8321}" srcOrd="1" destOrd="0" presId="urn:microsoft.com/office/officeart/2018/2/layout/IconLabelList"/>
    <dgm:cxn modelId="{8435E9C4-149F-4821-A9FB-0CE858E025F8}" type="presParOf" srcId="{877DA365-3A00-4217-BB8B-75B06F42E55E}" destId="{49516DEA-BEC4-494D-90EB-ECE8E5C234A8}" srcOrd="2" destOrd="0" presId="urn:microsoft.com/office/officeart/2018/2/layout/IconLabelList"/>
    <dgm:cxn modelId="{010BD332-112D-4ECD-8730-7E0F3BF5CA32}" type="presParOf" srcId="{0EF900DD-8B18-4F36-B1BF-D3D76B4B4E98}" destId="{A12CFFCD-B6D0-48A7-8535-A9B5A51A0C3D}" srcOrd="9" destOrd="0" presId="urn:microsoft.com/office/officeart/2018/2/layout/IconLabelList"/>
    <dgm:cxn modelId="{733E7F03-789B-4FB2-BBAD-A7C27AD08E47}" type="presParOf" srcId="{0EF900DD-8B18-4F36-B1BF-D3D76B4B4E98}" destId="{1AC6A0CE-F1D4-41B4-935C-3887E9C7FF4F}" srcOrd="10" destOrd="0" presId="urn:microsoft.com/office/officeart/2018/2/layout/IconLabelList"/>
    <dgm:cxn modelId="{7D78CA54-651B-4548-93E8-58FA3C3FDCCD}" type="presParOf" srcId="{1AC6A0CE-F1D4-41B4-935C-3887E9C7FF4F}" destId="{94F6630E-9D9D-4281-9286-6EDB22BB45C0}" srcOrd="0" destOrd="0" presId="urn:microsoft.com/office/officeart/2018/2/layout/IconLabelList"/>
    <dgm:cxn modelId="{25D98A65-AD4C-4BD3-96F9-A9B6A4637C84}" type="presParOf" srcId="{1AC6A0CE-F1D4-41B4-935C-3887E9C7FF4F}" destId="{38DEEFF9-B516-44A7-B550-EE14E19A716B}" srcOrd="1" destOrd="0" presId="urn:microsoft.com/office/officeart/2018/2/layout/IconLabelList"/>
    <dgm:cxn modelId="{9BDFF056-2D17-48F4-98A9-3D79DF7DB7B0}" type="presParOf" srcId="{1AC6A0CE-F1D4-41B4-935C-3887E9C7FF4F}" destId="{C55D99E0-1945-46F5-9CD8-2D8187644AB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C6095-3187-49AD-863C-E3C691BC4DEE}">
      <dsp:nvSpPr>
        <dsp:cNvPr id="0" name=""/>
        <dsp:cNvSpPr/>
      </dsp:nvSpPr>
      <dsp:spPr>
        <a:xfrm>
          <a:off x="422725" y="907091"/>
          <a:ext cx="686601" cy="686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BDAB3F-BA6D-4017-ACC0-F2330F89E67A}">
      <dsp:nvSpPr>
        <dsp:cNvPr id="0" name=""/>
        <dsp:cNvSpPr/>
      </dsp:nvSpPr>
      <dsp:spPr>
        <a:xfrm>
          <a:off x="0" y="1950654"/>
          <a:ext cx="1525781"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High level needs e.g. addiction, mental health needs, care needs</a:t>
          </a:r>
          <a:endParaRPr lang="en-US" sz="2000" kern="1200"/>
        </a:p>
      </dsp:txBody>
      <dsp:txXfrm>
        <a:off x="0" y="1950654"/>
        <a:ext cx="1525781" cy="1335058"/>
      </dsp:txXfrm>
    </dsp:sp>
    <dsp:sp modelId="{B173B9DE-CEF6-4311-A1E4-2680963C8D1E}">
      <dsp:nvSpPr>
        <dsp:cNvPr id="0" name=""/>
        <dsp:cNvSpPr/>
      </dsp:nvSpPr>
      <dsp:spPr>
        <a:xfrm>
          <a:off x="2215518" y="907091"/>
          <a:ext cx="686601" cy="686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99799-0972-4BCD-906A-F7F04654A55B}">
      <dsp:nvSpPr>
        <dsp:cNvPr id="0" name=""/>
        <dsp:cNvSpPr/>
      </dsp:nvSpPr>
      <dsp:spPr>
        <a:xfrm>
          <a:off x="1795928" y="1950654"/>
          <a:ext cx="1525781"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Long timescales</a:t>
          </a:r>
          <a:endParaRPr lang="en-US" sz="2000" kern="1200"/>
        </a:p>
      </dsp:txBody>
      <dsp:txXfrm>
        <a:off x="1795928" y="1950654"/>
        <a:ext cx="1525781" cy="1335058"/>
      </dsp:txXfrm>
    </dsp:sp>
    <dsp:sp modelId="{C0572BC5-5038-4BB6-8040-92126F967C0A}">
      <dsp:nvSpPr>
        <dsp:cNvPr id="0" name=""/>
        <dsp:cNvSpPr/>
      </dsp:nvSpPr>
      <dsp:spPr>
        <a:xfrm>
          <a:off x="4008311" y="907091"/>
          <a:ext cx="686601" cy="686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A0777-E1FB-4127-A1A1-6004697B4F1E}">
      <dsp:nvSpPr>
        <dsp:cNvPr id="0" name=""/>
        <dsp:cNvSpPr/>
      </dsp:nvSpPr>
      <dsp:spPr>
        <a:xfrm>
          <a:off x="3588721" y="1950654"/>
          <a:ext cx="1525781"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Service users anxious about coming forward</a:t>
          </a:r>
          <a:endParaRPr lang="en-US" sz="2000" kern="1200"/>
        </a:p>
      </dsp:txBody>
      <dsp:txXfrm>
        <a:off x="3588721" y="1950654"/>
        <a:ext cx="1525781" cy="1335058"/>
      </dsp:txXfrm>
    </dsp:sp>
    <dsp:sp modelId="{C648B59A-9E49-4E16-9E23-E2459622AFDD}">
      <dsp:nvSpPr>
        <dsp:cNvPr id="0" name=""/>
        <dsp:cNvSpPr/>
      </dsp:nvSpPr>
      <dsp:spPr>
        <a:xfrm>
          <a:off x="5801104" y="907091"/>
          <a:ext cx="686601" cy="686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6050E9-D501-4B0E-BB23-E040C7E4CA31}">
      <dsp:nvSpPr>
        <dsp:cNvPr id="0" name=""/>
        <dsp:cNvSpPr/>
      </dsp:nvSpPr>
      <dsp:spPr>
        <a:xfrm>
          <a:off x="5381514" y="1950654"/>
          <a:ext cx="1525781"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Service users who run out of legal options</a:t>
          </a:r>
          <a:endParaRPr lang="en-US" sz="2000" kern="1200"/>
        </a:p>
      </dsp:txBody>
      <dsp:txXfrm>
        <a:off x="5381514" y="1950654"/>
        <a:ext cx="1525781" cy="1335058"/>
      </dsp:txXfrm>
    </dsp:sp>
    <dsp:sp modelId="{BD196B07-E1B5-4CB1-B686-401C586FCA09}">
      <dsp:nvSpPr>
        <dsp:cNvPr id="0" name=""/>
        <dsp:cNvSpPr/>
      </dsp:nvSpPr>
      <dsp:spPr>
        <a:xfrm>
          <a:off x="7809803" y="907091"/>
          <a:ext cx="686601" cy="686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16DEA-BEC4-494D-90EB-ECE8E5C234A8}">
      <dsp:nvSpPr>
        <dsp:cNvPr id="0" name=""/>
        <dsp:cNvSpPr/>
      </dsp:nvSpPr>
      <dsp:spPr>
        <a:xfrm>
          <a:off x="7174307" y="1950654"/>
          <a:ext cx="1957592"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Move on accommodation</a:t>
          </a:r>
          <a:endParaRPr lang="en-US" sz="2000" kern="1200"/>
        </a:p>
      </dsp:txBody>
      <dsp:txXfrm>
        <a:off x="7174307" y="1950654"/>
        <a:ext cx="1957592" cy="1335058"/>
      </dsp:txXfrm>
    </dsp:sp>
    <dsp:sp modelId="{94F6630E-9D9D-4281-9286-6EDB22BB45C0}">
      <dsp:nvSpPr>
        <dsp:cNvPr id="0" name=""/>
        <dsp:cNvSpPr/>
      </dsp:nvSpPr>
      <dsp:spPr>
        <a:xfrm>
          <a:off x="9818501" y="907091"/>
          <a:ext cx="686601" cy="686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D99E0-1945-46F5-9CD8-2D8187644AB4}">
      <dsp:nvSpPr>
        <dsp:cNvPr id="0" name=""/>
        <dsp:cNvSpPr/>
      </dsp:nvSpPr>
      <dsp:spPr>
        <a:xfrm>
          <a:off x="9398911" y="1950654"/>
          <a:ext cx="1525781" cy="133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Funding</a:t>
          </a:r>
          <a:endParaRPr lang="en-US" sz="2000" kern="1200"/>
        </a:p>
      </dsp:txBody>
      <dsp:txXfrm>
        <a:off x="9398911" y="1950654"/>
        <a:ext cx="1525781" cy="133505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F613B-0D19-4737-AF89-E4200803F150}"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6C14F-C9AC-40E0-A5A3-45F447E43E10}" type="slidenum">
              <a:rPr lang="en-GB" smtClean="0"/>
              <a:t>‹#›</a:t>
            </a:fld>
            <a:endParaRPr lang="en-GB"/>
          </a:p>
        </p:txBody>
      </p:sp>
    </p:spTree>
    <p:extLst>
      <p:ext uri="{BB962C8B-B14F-4D97-AF65-F5344CB8AC3E}">
        <p14:creationId xmlns:p14="http://schemas.microsoft.com/office/powerpoint/2010/main" val="3222039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60B4D-2F01-43A2-BC41-578208806E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24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60B4D-2F01-43A2-BC41-578208806E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15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a:ln w="0">
            <a:noFill/>
          </a:ln>
        </p:spPr>
      </p:sp>
      <p:sp>
        <p:nvSpPr>
          <p:cNvPr id="32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GB" sz="2000" b="0" strike="noStrike" spc="-1">
              <a:latin typeface="Arial"/>
            </a:endParaRPr>
          </a:p>
        </p:txBody>
      </p:sp>
      <p:sp>
        <p:nvSpPr>
          <p:cNvPr id="32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tabLst>
                <a:tab pos="0" algn="l"/>
              </a:tabLst>
            </a:pPr>
            <a:fld id="{8989B2A4-BD16-4DAC-8D03-A6328C605E08}" type="slidenum">
              <a:rPr lang="en-GB" sz="1200" b="0" strike="noStrike" spc="-1">
                <a:solidFill>
                  <a:srgbClr val="000000"/>
                </a:solidFill>
                <a:latin typeface="Calibri"/>
                <a:ea typeface="+mn-ea"/>
              </a:rPr>
              <a:t>17</a:t>
            </a:fld>
            <a:endParaRPr lang="en-GB"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60B4D-2F01-43A2-BC41-578208806E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24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8FB-F302-4921-A999-B2BDD418DB26}"/>
              </a:ext>
            </a:extLst>
          </p:cNvPr>
          <p:cNvSpPr>
            <a:spLocks noGrp="1"/>
          </p:cNvSpPr>
          <p:nvPr>
            <p:ph type="ctrTitle"/>
          </p:nvPr>
        </p:nvSpPr>
        <p:spPr>
          <a:xfrm>
            <a:off x="1524000" y="1808921"/>
            <a:ext cx="9144000" cy="1938131"/>
          </a:xfrm>
        </p:spPr>
        <p:txBody>
          <a:bodyPr anchor="b" anchorCtr="0">
            <a:normAutofit/>
          </a:bodyPr>
          <a:lstStyle>
            <a:lvl1pPr algn="ctr">
              <a:defRPr sz="6600"/>
            </a:lvl1pPr>
          </a:lstStyle>
          <a:p>
            <a:r>
              <a:rPr lang="en-US"/>
              <a:t>Click to edit Master title style</a:t>
            </a:r>
            <a:endParaRPr lang="en-GB"/>
          </a:p>
        </p:txBody>
      </p:sp>
      <p:sp>
        <p:nvSpPr>
          <p:cNvPr id="3" name="Subtitle 2">
            <a:extLst>
              <a:ext uri="{FF2B5EF4-FFF2-40B4-BE49-F238E27FC236}">
                <a16:creationId xmlns:a16="http://schemas.microsoft.com/office/drawing/2014/main" id="{0267882E-659E-4AA2-A011-2F6721C77563}"/>
              </a:ext>
            </a:extLst>
          </p:cNvPr>
          <p:cNvSpPr>
            <a:spLocks noGrp="1"/>
          </p:cNvSpPr>
          <p:nvPr>
            <p:ph type="subTitle" idx="1"/>
          </p:nvPr>
        </p:nvSpPr>
        <p:spPr>
          <a:xfrm>
            <a:off x="1524000" y="3935896"/>
            <a:ext cx="9144000" cy="52677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863760510"/>
      </p:ext>
    </p:extLst>
  </p:cSld>
  <p:clrMapOvr>
    <a:masterClrMapping/>
  </p:clrMapOvr>
  <p:extLst>
    <p:ext uri="{DCECCB84-F9BA-43D5-87BE-67443E8EF086}">
      <p15:sldGuideLst xmlns:p15="http://schemas.microsoft.com/office/powerpoint/2012/main">
        <p15:guide id="2" pos="74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441689"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421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307496" y="1564102"/>
            <a:ext cx="4522305"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8F87E295-8A08-474C-8C45-AB6AA65F8D29}"/>
              </a:ext>
            </a:extLst>
          </p:cNvPr>
          <p:cNvSpPr>
            <a:spLocks noGrp="1"/>
          </p:cNvSpPr>
          <p:nvPr>
            <p:ph sz="quarter" idx="10"/>
          </p:nvPr>
        </p:nvSpPr>
        <p:spPr>
          <a:xfrm>
            <a:off x="407988" y="1563688"/>
            <a:ext cx="4522787"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89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62"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64"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66"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67"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8"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9"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71"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72"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73"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75"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76"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77"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928707"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3759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79"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0"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1"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83"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4"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86"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7"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8"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9"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91"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2"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3"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4"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5"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6"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01"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03"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05"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06"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8"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556458" y="1564102"/>
            <a:ext cx="4780238"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929F37EC-E1C8-4090-BB08-07712C68A7FC}"/>
              </a:ext>
            </a:extLst>
          </p:cNvPr>
          <p:cNvSpPr>
            <a:spLocks noGrp="1"/>
          </p:cNvSpPr>
          <p:nvPr>
            <p:ph sz="quarter" idx="10"/>
          </p:nvPr>
        </p:nvSpPr>
        <p:spPr>
          <a:xfrm>
            <a:off x="407988" y="1557338"/>
            <a:ext cx="4779962" cy="433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8257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10"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11"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12"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14"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15"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16"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18"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19"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0"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22"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3"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25"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6"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7"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8"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30"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1"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2"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3"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4"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5"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41"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43"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45"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46"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441689"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7600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8"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50"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51"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52"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54"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55"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56"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58"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59"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0"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62"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3"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65"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6"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7"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8"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70"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71"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72"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73"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74"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75"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22"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B972-01F7-4D14-93DA-E60A7B37418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190870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24"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26"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27"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31"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32"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33"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35"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36"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37"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39"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0"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1"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43"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4"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46"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7"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8"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9"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51"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2"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3"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4"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5"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6"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307496" y="1564102"/>
            <a:ext cx="4522305"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8F87E295-8A08-474C-8C45-AB6AA65F8D29}"/>
              </a:ext>
            </a:extLst>
          </p:cNvPr>
          <p:cNvSpPr>
            <a:spLocks noGrp="1"/>
          </p:cNvSpPr>
          <p:nvPr>
            <p:ph sz="quarter" idx="10"/>
          </p:nvPr>
        </p:nvSpPr>
        <p:spPr>
          <a:xfrm>
            <a:off x="407988" y="1563688"/>
            <a:ext cx="4522787"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6117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83"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85"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87"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88"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0"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92"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93"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94"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96"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97"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98"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00"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01"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02"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04"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05"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8FB-F302-4921-A999-B2BDD418DB26}"/>
              </a:ext>
            </a:extLst>
          </p:cNvPr>
          <p:cNvSpPr>
            <a:spLocks noGrp="1"/>
          </p:cNvSpPr>
          <p:nvPr>
            <p:ph type="ctrTitle"/>
          </p:nvPr>
        </p:nvSpPr>
        <p:spPr>
          <a:xfrm>
            <a:off x="1524000" y="1808921"/>
            <a:ext cx="9144000" cy="1938131"/>
          </a:xfrm>
        </p:spPr>
        <p:txBody>
          <a:bodyPr anchor="b" anchorCtr="0">
            <a:normAutofit/>
          </a:bodyPr>
          <a:lstStyle>
            <a:lvl1pPr algn="ctr">
              <a:defRPr sz="6600"/>
            </a:lvl1pPr>
          </a:lstStyle>
          <a:p>
            <a:r>
              <a:rPr lang="en-US"/>
              <a:t>Click to edit Master title style</a:t>
            </a:r>
            <a:endParaRPr lang="en-GB"/>
          </a:p>
        </p:txBody>
      </p:sp>
      <p:sp>
        <p:nvSpPr>
          <p:cNvPr id="3" name="Subtitle 2">
            <a:extLst>
              <a:ext uri="{FF2B5EF4-FFF2-40B4-BE49-F238E27FC236}">
                <a16:creationId xmlns:a16="http://schemas.microsoft.com/office/drawing/2014/main" id="{0267882E-659E-4AA2-A011-2F6721C77563}"/>
              </a:ext>
            </a:extLst>
          </p:cNvPr>
          <p:cNvSpPr>
            <a:spLocks noGrp="1"/>
          </p:cNvSpPr>
          <p:nvPr>
            <p:ph type="subTitle" idx="1"/>
          </p:nvPr>
        </p:nvSpPr>
        <p:spPr>
          <a:xfrm>
            <a:off x="1524000" y="3935896"/>
            <a:ext cx="9144000" cy="52677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02973458"/>
      </p:ext>
    </p:extLst>
  </p:cSld>
  <p:clrMapOvr>
    <a:masterClrMapping/>
  </p:clrMapOvr>
  <p:extLst>
    <p:ext uri="{DCECCB84-F9BA-43D5-87BE-67443E8EF086}">
      <p15:sldGuideLst xmlns:p15="http://schemas.microsoft.com/office/powerpoint/2012/main">
        <p15:guide id="2" pos="744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07"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08"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09"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0"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12"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3"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4"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5"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6"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17"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3"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7"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48"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52"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53"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54"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56"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57"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58"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 W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4A60-25D6-44CF-8000-465AFA9AF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457F6C-6052-4D21-92AF-19663BD22F02}"/>
              </a:ext>
            </a:extLst>
          </p:cNvPr>
          <p:cNvSpPr>
            <a:spLocks noGrp="1"/>
          </p:cNvSpPr>
          <p:nvPr>
            <p:ph idx="1"/>
          </p:nvPr>
        </p:nvSpPr>
        <p:spPr>
          <a:xfrm>
            <a:off x="407989" y="1557338"/>
            <a:ext cx="9928707" cy="4296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2638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0"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61"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62"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4"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65"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7"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68"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69"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0"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72"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3"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4"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5"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6"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77"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 name="PlaceHolder 2"/>
          <p:cNvSpPr>
            <a:spLocks noGrp="1"/>
          </p:cNvSpPr>
          <p:nvPr>
            <p:ph type="subTitle"/>
          </p:nvPr>
        </p:nvSpPr>
        <p:spPr>
          <a:xfrm>
            <a:off x="5307480" y="1564200"/>
            <a:ext cx="4521960" cy="433044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 name="PlaceHolder 2"/>
          <p:cNvSpPr>
            <a:spLocks noGrp="1"/>
          </p:cNvSpPr>
          <p:nvPr>
            <p:ph/>
          </p:nvPr>
        </p:nvSpPr>
        <p:spPr>
          <a:xfrm>
            <a:off x="5307480" y="1564200"/>
            <a:ext cx="452196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8"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9"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07880" y="456840"/>
            <a:ext cx="11375640" cy="4423320"/>
          </a:xfrm>
          <a:prstGeom prst="rect">
            <a:avLst/>
          </a:prstGeom>
          <a:noFill/>
          <a:ln w="0">
            <a:noFill/>
          </a:ln>
        </p:spPr>
        <p:txBody>
          <a:bodyPr lIns="0" tIns="0" rIns="0" bIns="0" anchor="ctr">
            <a:noAutofit/>
          </a:bodyPr>
          <a:lstStyle/>
          <a:p>
            <a:pPr algn="ctr">
              <a:buNone/>
            </a:pPr>
            <a:endParaRPr lang="en-GB"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w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FCCB-BBD2-4F92-94C5-8646DA83F229}"/>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CDA4ADF1-7CA4-49C4-9985-A126247B6841}"/>
              </a:ext>
            </a:extLst>
          </p:cNvPr>
          <p:cNvSpPr>
            <a:spLocks noGrp="1"/>
          </p:cNvSpPr>
          <p:nvPr>
            <p:ph sz="half" idx="2"/>
          </p:nvPr>
        </p:nvSpPr>
        <p:spPr>
          <a:xfrm>
            <a:off x="5556458" y="1564102"/>
            <a:ext cx="4780238"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929F37EC-E1C8-4090-BB08-07712C68A7FC}"/>
              </a:ext>
            </a:extLst>
          </p:cNvPr>
          <p:cNvSpPr>
            <a:spLocks noGrp="1"/>
          </p:cNvSpPr>
          <p:nvPr>
            <p:ph sz="quarter" idx="10"/>
          </p:nvPr>
        </p:nvSpPr>
        <p:spPr>
          <a:xfrm>
            <a:off x="407988" y="1557338"/>
            <a:ext cx="4779962" cy="433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6904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3"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4" name="PlaceHolder 3"/>
          <p:cNvSpPr>
            <a:spLocks noGrp="1"/>
          </p:cNvSpPr>
          <p:nvPr>
            <p:ph/>
          </p:nvPr>
        </p:nvSpPr>
        <p:spPr>
          <a:xfrm>
            <a:off x="762480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5"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17" name="PlaceHolder 2"/>
          <p:cNvSpPr>
            <a:spLocks noGrp="1"/>
          </p:cNvSpPr>
          <p:nvPr>
            <p:ph/>
          </p:nvPr>
        </p:nvSpPr>
        <p:spPr>
          <a:xfrm>
            <a:off x="5307480" y="1564200"/>
            <a:ext cx="2206440" cy="433044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8"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19" name="PlaceHolder 4"/>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1"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2"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3" name="PlaceHolder 4"/>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5" name="PlaceHolder 2"/>
          <p:cNvSpPr>
            <a:spLocks noGrp="1"/>
          </p:cNvSpPr>
          <p:nvPr>
            <p:ph/>
          </p:nvPr>
        </p:nvSpPr>
        <p:spPr>
          <a:xfrm>
            <a:off x="5307480" y="156420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6" name="PlaceHolder 3"/>
          <p:cNvSpPr>
            <a:spLocks noGrp="1"/>
          </p:cNvSpPr>
          <p:nvPr>
            <p:ph/>
          </p:nvPr>
        </p:nvSpPr>
        <p:spPr>
          <a:xfrm>
            <a:off x="5307480" y="3826080"/>
            <a:ext cx="452196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28" name="PlaceHolder 2"/>
          <p:cNvSpPr>
            <a:spLocks noGrp="1"/>
          </p:cNvSpPr>
          <p:nvPr>
            <p:ph/>
          </p:nvPr>
        </p:nvSpPr>
        <p:spPr>
          <a:xfrm>
            <a:off x="530748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29" name="PlaceHolder 3"/>
          <p:cNvSpPr>
            <a:spLocks noGrp="1"/>
          </p:cNvSpPr>
          <p:nvPr>
            <p:ph/>
          </p:nvPr>
        </p:nvSpPr>
        <p:spPr>
          <a:xfrm>
            <a:off x="7624800" y="156420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0" name="PlaceHolder 4"/>
          <p:cNvSpPr>
            <a:spLocks noGrp="1"/>
          </p:cNvSpPr>
          <p:nvPr>
            <p:ph/>
          </p:nvPr>
        </p:nvSpPr>
        <p:spPr>
          <a:xfrm>
            <a:off x="530748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1" name="PlaceHolder 5"/>
          <p:cNvSpPr>
            <a:spLocks noGrp="1"/>
          </p:cNvSpPr>
          <p:nvPr>
            <p:ph/>
          </p:nvPr>
        </p:nvSpPr>
        <p:spPr>
          <a:xfrm>
            <a:off x="7624800" y="3826080"/>
            <a:ext cx="22064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07880" y="456840"/>
            <a:ext cx="11375640" cy="95400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33" name="PlaceHolder 2"/>
          <p:cNvSpPr>
            <a:spLocks noGrp="1"/>
          </p:cNvSpPr>
          <p:nvPr>
            <p:ph/>
          </p:nvPr>
        </p:nvSpPr>
        <p:spPr>
          <a:xfrm>
            <a:off x="53074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4" name="PlaceHolder 3"/>
          <p:cNvSpPr>
            <a:spLocks noGrp="1"/>
          </p:cNvSpPr>
          <p:nvPr>
            <p:ph/>
          </p:nvPr>
        </p:nvSpPr>
        <p:spPr>
          <a:xfrm>
            <a:off x="683640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5" name="PlaceHolder 4"/>
          <p:cNvSpPr>
            <a:spLocks noGrp="1"/>
          </p:cNvSpPr>
          <p:nvPr>
            <p:ph/>
          </p:nvPr>
        </p:nvSpPr>
        <p:spPr>
          <a:xfrm>
            <a:off x="8365680" y="156420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6" name="PlaceHolder 5"/>
          <p:cNvSpPr>
            <a:spLocks noGrp="1"/>
          </p:cNvSpPr>
          <p:nvPr>
            <p:ph/>
          </p:nvPr>
        </p:nvSpPr>
        <p:spPr>
          <a:xfrm>
            <a:off x="53074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7" name="PlaceHolder 6"/>
          <p:cNvSpPr>
            <a:spLocks noGrp="1"/>
          </p:cNvSpPr>
          <p:nvPr>
            <p:ph/>
          </p:nvPr>
        </p:nvSpPr>
        <p:spPr>
          <a:xfrm>
            <a:off x="683640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
        <p:nvSpPr>
          <p:cNvPr id="38" name="PlaceHolder 7"/>
          <p:cNvSpPr>
            <a:spLocks noGrp="1"/>
          </p:cNvSpPr>
          <p:nvPr>
            <p:ph/>
          </p:nvPr>
        </p:nvSpPr>
        <p:spPr>
          <a:xfrm>
            <a:off x="8365680" y="3826080"/>
            <a:ext cx="1455840" cy="2065320"/>
          </a:xfrm>
          <a:prstGeom prst="rect">
            <a:avLst/>
          </a:prstGeom>
          <a:noFill/>
          <a:ln w="0">
            <a:noFill/>
          </a:ln>
        </p:spPr>
        <p:txBody>
          <a:bodyPr lIns="0" tIns="0" rIns="0" bIns="0" anchor="t">
            <a:normAutofit/>
          </a:bodyPr>
          <a:lstStyle/>
          <a:p>
            <a:endParaRPr lang="en-US" sz="2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E8CB4-F7BC-4AF0-8744-A265F91AA3A7}"/>
              </a:ext>
            </a:extLst>
          </p:cNvPr>
          <p:cNvSpPr>
            <a:spLocks noGrp="1"/>
          </p:cNvSpPr>
          <p:nvPr>
            <p:ph type="title"/>
          </p:nvPr>
        </p:nvSpPr>
        <p:spPr>
          <a:xfrm>
            <a:off x="407988" y="456930"/>
            <a:ext cx="11376025" cy="954428"/>
          </a:xfrm>
          <a:prstGeom prst="rect">
            <a:avLst/>
          </a:prstGeom>
        </p:spPr>
        <p:txBody>
          <a:bodyPr vert="horz" wrap="square" lIns="91440" tIns="45720" rIns="91440" bIns="4572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23E013-FB14-4695-8801-AB78F9D52594}"/>
              </a:ext>
            </a:extLst>
          </p:cNvPr>
          <p:cNvSpPr>
            <a:spLocks noGrp="1"/>
          </p:cNvSpPr>
          <p:nvPr>
            <p:ph type="body" idx="1"/>
          </p:nvPr>
        </p:nvSpPr>
        <p:spPr>
          <a:xfrm>
            <a:off x="407989" y="1557338"/>
            <a:ext cx="9988342" cy="42968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3096F12E-3E6E-A0C5-BC9F-066D02BA4CA0}"/>
              </a:ext>
            </a:extLst>
          </p:cNvPr>
          <p:cNvSpPr txBox="1"/>
          <p:nvPr userDrawn="1"/>
        </p:nvSpPr>
        <p:spPr>
          <a:xfrm>
            <a:off x="182218" y="5996608"/>
            <a:ext cx="5830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accent1"/>
                </a:solidFill>
                <a:ea typeface="+mn-lt"/>
                <a:cs typeface="+mn-lt"/>
              </a:rPr>
              <a:t>www.frontlinenetwork.org.uk/funding</a:t>
            </a:r>
            <a:endParaRPr lang="en-US" sz="2400">
              <a:solidFill>
                <a:schemeClr val="accent1"/>
              </a:solidFill>
              <a:cs typeface="Arial"/>
            </a:endParaRPr>
          </a:p>
        </p:txBody>
      </p:sp>
    </p:spTree>
    <p:extLst>
      <p:ext uri="{BB962C8B-B14F-4D97-AF65-F5344CB8AC3E}">
        <p14:creationId xmlns:p14="http://schemas.microsoft.com/office/powerpoint/2010/main" val="422580683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2" r:id="rId5"/>
    <p:sldLayoutId id="2147483748" r:id="rId6"/>
  </p:sldLayoutIdLst>
  <p:txStyles>
    <p:titleStyle>
      <a:lvl1pPr algn="l" defTabSz="914400" rtl="0" eaLnBrk="1" latinLnBrk="0" hangingPunct="1">
        <a:lnSpc>
          <a:spcPct val="90000"/>
        </a:lnSpc>
        <a:spcBef>
          <a:spcPct val="0"/>
        </a:spcBef>
        <a:buNone/>
        <a:defRPr sz="5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F26B43"/>
          </p15:clr>
        </p15:guide>
        <p15:guide id="2" pos="7423" userDrawn="1">
          <p15:clr>
            <a:srgbClr val="F26B43"/>
          </p15:clr>
        </p15:guide>
        <p15:guide id="3" orient="horz" pos="278" userDrawn="1">
          <p15:clr>
            <a:srgbClr val="F26B43"/>
          </p15:clr>
        </p15:guide>
        <p15:guide id="4" orient="horz" pos="4042" userDrawn="1">
          <p15:clr>
            <a:srgbClr val="F26B43"/>
          </p15:clr>
        </p15:guide>
        <p15:guide id="5" orient="horz" pos="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FE8CB4-F7BC-4AF0-8744-A265F91AA3A7}"/>
              </a:ext>
            </a:extLst>
          </p:cNvPr>
          <p:cNvSpPr>
            <a:spLocks noGrp="1"/>
          </p:cNvSpPr>
          <p:nvPr>
            <p:ph type="title"/>
          </p:nvPr>
        </p:nvSpPr>
        <p:spPr>
          <a:xfrm>
            <a:off x="407988" y="456930"/>
            <a:ext cx="11376025" cy="954428"/>
          </a:xfrm>
          <a:prstGeom prst="rect">
            <a:avLst/>
          </a:prstGeom>
        </p:spPr>
        <p:txBody>
          <a:bodyPr vert="horz" wrap="square" lIns="91440" tIns="45720" rIns="91440" bIns="4572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23E013-FB14-4695-8801-AB78F9D52594}"/>
              </a:ext>
            </a:extLst>
          </p:cNvPr>
          <p:cNvSpPr>
            <a:spLocks noGrp="1"/>
          </p:cNvSpPr>
          <p:nvPr>
            <p:ph type="body" idx="1"/>
          </p:nvPr>
        </p:nvSpPr>
        <p:spPr>
          <a:xfrm>
            <a:off x="407989" y="1557338"/>
            <a:ext cx="9988342" cy="42968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19553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39" r:id="rId3"/>
    <p:sldLayoutId id="2147483740" r:id="rId4"/>
    <p:sldLayoutId id="2147483741" r:id="rId5"/>
  </p:sldLayoutIdLst>
  <p:txStyles>
    <p:title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3" orient="horz" pos="278">
          <p15:clr>
            <a:srgbClr val="F26B43"/>
          </p15:clr>
        </p15:guide>
        <p15:guide id="4" orient="horz" pos="4042">
          <p15:clr>
            <a:srgbClr val="F26B43"/>
          </p15:clr>
        </p15:guide>
        <p15:guide id="5" orient="horz" pos="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57"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158"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159" name="PlaceHolder 2"/>
          <p:cNvSpPr>
            <a:spLocks noGrp="1"/>
          </p:cNvSpPr>
          <p:nvPr>
            <p:ph type="body"/>
          </p:nvPr>
        </p:nvSpPr>
        <p:spPr>
          <a:xfrm>
            <a:off x="5307480" y="1564200"/>
            <a:ext cx="452196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
        <p:nvSpPr>
          <p:cNvPr id="160" name="PlaceHolder 3"/>
          <p:cNvSpPr>
            <a:spLocks noGrp="1"/>
          </p:cNvSpPr>
          <p:nvPr>
            <p:ph type="body"/>
          </p:nvPr>
        </p:nvSpPr>
        <p:spPr>
          <a:xfrm>
            <a:off x="407880" y="1563840"/>
            <a:ext cx="452232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97"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198"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199" name="PlaceHolder 2"/>
          <p:cNvSpPr>
            <a:spLocks noGrp="1"/>
          </p:cNvSpPr>
          <p:nvPr>
            <p:ph type="body"/>
          </p:nvPr>
        </p:nvSpPr>
        <p:spPr>
          <a:xfrm>
            <a:off x="407880" y="1557360"/>
            <a:ext cx="944136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36"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237"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238" name="PlaceHolder 2"/>
          <p:cNvSpPr>
            <a:spLocks noGrp="1"/>
          </p:cNvSpPr>
          <p:nvPr>
            <p:ph type="body"/>
          </p:nvPr>
        </p:nvSpPr>
        <p:spPr>
          <a:xfrm>
            <a:off x="5307480" y="1564200"/>
            <a:ext cx="452196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
        <p:nvSpPr>
          <p:cNvPr id="239" name="PlaceHolder 3"/>
          <p:cNvSpPr>
            <a:spLocks noGrp="1"/>
          </p:cNvSpPr>
          <p:nvPr>
            <p:ph type="body"/>
          </p:nvPr>
        </p:nvSpPr>
        <p:spPr>
          <a:xfrm>
            <a:off x="407880" y="1563840"/>
            <a:ext cx="452232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18"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119"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120" name="PlaceHolder 2"/>
          <p:cNvSpPr>
            <a:spLocks noGrp="1"/>
          </p:cNvSpPr>
          <p:nvPr>
            <p:ph type="body"/>
          </p:nvPr>
        </p:nvSpPr>
        <p:spPr>
          <a:xfrm>
            <a:off x="407880" y="1557360"/>
            <a:ext cx="944136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78"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79"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80" name="PlaceHolder 2"/>
          <p:cNvSpPr>
            <a:spLocks noGrp="1"/>
          </p:cNvSpPr>
          <p:nvPr>
            <p:ph type="body"/>
          </p:nvPr>
        </p:nvSpPr>
        <p:spPr>
          <a:xfrm>
            <a:off x="5556600" y="1564200"/>
            <a:ext cx="477972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
        <p:nvSpPr>
          <p:cNvPr id="81" name="PlaceHolder 3"/>
          <p:cNvSpPr>
            <a:spLocks noGrp="1"/>
          </p:cNvSpPr>
          <p:nvPr>
            <p:ph type="body"/>
          </p:nvPr>
        </p:nvSpPr>
        <p:spPr>
          <a:xfrm>
            <a:off x="407880" y="1557360"/>
            <a:ext cx="4779720" cy="43365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9"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40"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Click to edit Master title style</a:t>
            </a:r>
            <a:endParaRPr lang="en-US" sz="5400" b="0" strike="noStrike" spc="-1">
              <a:solidFill>
                <a:srgbClr val="000000"/>
              </a:solidFill>
              <a:latin typeface="Arial"/>
            </a:endParaRPr>
          </a:p>
        </p:txBody>
      </p:sp>
      <p:sp>
        <p:nvSpPr>
          <p:cNvPr id="41" name="PlaceHolder 2"/>
          <p:cNvSpPr>
            <a:spLocks noGrp="1"/>
          </p:cNvSpPr>
          <p:nvPr>
            <p:ph type="body"/>
          </p:nvPr>
        </p:nvSpPr>
        <p:spPr>
          <a:xfrm>
            <a:off x="407880" y="1557360"/>
            <a:ext cx="992844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Click to edit Master text styles</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Arial"/>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rial"/>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Arial"/>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Arial"/>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4" name="PlaceHolder 1"/>
          <p:cNvSpPr>
            <a:spLocks noGrp="1"/>
          </p:cNvSpPr>
          <p:nvPr>
            <p:ph type="title"/>
          </p:nvPr>
        </p:nvSpPr>
        <p:spPr>
          <a:xfrm>
            <a:off x="1523880" y="1809000"/>
            <a:ext cx="9143640" cy="1937880"/>
          </a:xfrm>
          <a:prstGeom prst="rect">
            <a:avLst/>
          </a:prstGeom>
          <a:noFill/>
          <a:ln w="0">
            <a:noFill/>
          </a:ln>
        </p:spPr>
        <p:txBody>
          <a:bodyPr anchor="b">
            <a:normAutofit/>
          </a:bodyPr>
          <a:lstStyle/>
          <a:p>
            <a:pPr algn="ctr">
              <a:lnSpc>
                <a:spcPct val="90000"/>
              </a:lnSpc>
              <a:buNone/>
            </a:pPr>
            <a:r>
              <a:rPr lang="en-US" sz="6600" b="1" strike="noStrike" spc="-1">
                <a:solidFill>
                  <a:srgbClr val="B30931"/>
                </a:solidFill>
                <a:latin typeface="Arial"/>
              </a:rPr>
              <a:t>Click to edit Master title style</a:t>
            </a:r>
            <a:endParaRPr lang="en-US" sz="6600" b="0" strike="noStrike" spc="-1">
              <a:solidFill>
                <a:srgbClr val="000000"/>
              </a:solidFill>
              <a:latin typeface="Arial"/>
            </a:endParaRPr>
          </a:p>
        </p:txBody>
      </p:sp>
      <p:sp>
        <p:nvSpPr>
          <p:cNvPr id="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boaztrust.org.uk/" TargetMode="External"/><Relationship Id="rId2" Type="http://schemas.openxmlformats.org/officeDocument/2006/relationships/hyperlink" Target="https://arawakwalton.com/" TargetMode="Externa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hyperlink" Target="https://righttoremain.org.uk/toolkit/yourlegalcase/#accredited"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hyperlink" Target="https://righttoremain.org.uk/toolkit/legal-support/"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mailto:eiri@righttoremain.org.uk" TargetMode="External"/><Relationship Id="rId2" Type="http://schemas.openxmlformats.org/officeDocument/2006/relationships/hyperlink" Target="http://www.righttoremain.org.uk/" TargetMode="Externa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BFA66E-BF86-421E-3DAB-795D036DAC93}"/>
              </a:ext>
            </a:extLst>
          </p:cNvPr>
          <p:cNvSpPr txBox="1"/>
          <p:nvPr/>
        </p:nvSpPr>
        <p:spPr>
          <a:xfrm>
            <a:off x="1683773" y="602226"/>
            <a:ext cx="90149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rgbClr val="C00000"/>
                </a:solidFill>
              </a:rPr>
              <a:t>Frontline Network Annual Conference 2023</a:t>
            </a:r>
            <a:endParaRPr lang="en-US" sz="4000">
              <a:solidFill>
                <a:srgbClr val="C00000"/>
              </a:solidFill>
            </a:endParaRPr>
          </a:p>
        </p:txBody>
      </p:sp>
      <p:sp>
        <p:nvSpPr>
          <p:cNvPr id="3" name="TextBox 2">
            <a:extLst>
              <a:ext uri="{FF2B5EF4-FFF2-40B4-BE49-F238E27FC236}">
                <a16:creationId xmlns:a16="http://schemas.microsoft.com/office/drawing/2014/main" id="{AE858467-5EEB-F786-DA09-2D113BD61C43}"/>
              </a:ext>
            </a:extLst>
          </p:cNvPr>
          <p:cNvSpPr txBox="1"/>
          <p:nvPr/>
        </p:nvSpPr>
        <p:spPr>
          <a:xfrm>
            <a:off x="1505565" y="3134032"/>
            <a:ext cx="815462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b="1">
                <a:latin typeface="Calibri"/>
              </a:rPr>
              <a:t>Bethan Lant, </a:t>
            </a:r>
            <a:r>
              <a:rPr lang="en-GB" sz="2800">
                <a:latin typeface="Calibri"/>
              </a:rPr>
              <a:t>Praxis Migrant Frontline Network </a:t>
            </a:r>
            <a:endParaRPr lang="en-US"/>
          </a:p>
          <a:p>
            <a:pPr marL="457200" indent="-457200">
              <a:buFont typeface="Arial"/>
              <a:buChar char="•"/>
            </a:pPr>
            <a:r>
              <a:rPr lang="en-GB" sz="2800" b="1">
                <a:latin typeface="Calibri"/>
                <a:cs typeface="Arial"/>
              </a:rPr>
              <a:t>Tom MacPherson,</a:t>
            </a:r>
            <a:r>
              <a:rPr lang="en-GB" sz="2800">
                <a:latin typeface="Calibri"/>
                <a:cs typeface="Arial"/>
              </a:rPr>
              <a:t> NACCOM</a:t>
            </a:r>
          </a:p>
          <a:p>
            <a:pPr marL="457200" indent="-457200">
              <a:buFont typeface="Arial"/>
              <a:buChar char="•"/>
            </a:pPr>
            <a:r>
              <a:rPr lang="en-GB" sz="2800" b="1">
                <a:latin typeface="Calibri"/>
                <a:ea typeface="Calibri"/>
                <a:cs typeface="Calibri"/>
              </a:rPr>
              <a:t>Eiri Ohtani, </a:t>
            </a:r>
            <a:r>
              <a:rPr lang="en-GB" sz="2800">
                <a:latin typeface="Calibri"/>
                <a:ea typeface="Calibri"/>
                <a:cs typeface="Calibri"/>
              </a:rPr>
              <a:t>Right to Remain</a:t>
            </a:r>
            <a:endParaRPr lang="en-GB" sz="2800" b="1">
              <a:latin typeface="Calibri"/>
              <a:cs typeface="Arial"/>
            </a:endParaRPr>
          </a:p>
          <a:p>
            <a:pPr marL="457200" indent="-457200">
              <a:buFont typeface="Arial"/>
              <a:buChar char="•"/>
            </a:pPr>
            <a:r>
              <a:rPr lang="en-GB" sz="2800" b="1">
                <a:latin typeface="Calibri"/>
                <a:cs typeface="Arial"/>
              </a:rPr>
              <a:t>Caroline Higgins, </a:t>
            </a:r>
            <a:r>
              <a:rPr lang="en-GB" sz="2800">
                <a:latin typeface="Calibri"/>
                <a:cs typeface="Arial"/>
              </a:rPr>
              <a:t>Coventry Refugee and </a:t>
            </a:r>
            <a:r>
              <a:rPr lang="en-GB" sz="2800" err="1">
                <a:latin typeface="Calibri"/>
                <a:cs typeface="Arial"/>
              </a:rPr>
              <a:t>MIgrant</a:t>
            </a:r>
            <a:r>
              <a:rPr lang="en-GB" sz="2800">
                <a:latin typeface="Calibri"/>
                <a:cs typeface="Arial"/>
              </a:rPr>
              <a:t> Centre </a:t>
            </a:r>
            <a:endParaRPr lang="en-GB"/>
          </a:p>
        </p:txBody>
      </p:sp>
      <p:sp>
        <p:nvSpPr>
          <p:cNvPr id="4" name="TextBox 3">
            <a:extLst>
              <a:ext uri="{FF2B5EF4-FFF2-40B4-BE49-F238E27FC236}">
                <a16:creationId xmlns:a16="http://schemas.microsoft.com/office/drawing/2014/main" id="{EC832E65-FB8C-BC93-6BF3-FF4EC6B6F2DF}"/>
              </a:ext>
            </a:extLst>
          </p:cNvPr>
          <p:cNvSpPr txBox="1"/>
          <p:nvPr/>
        </p:nvSpPr>
        <p:spPr>
          <a:xfrm>
            <a:off x="1683773" y="1929581"/>
            <a:ext cx="77429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Immigration Advice and Guidance</a:t>
            </a:r>
          </a:p>
        </p:txBody>
      </p:sp>
    </p:spTree>
    <p:extLst>
      <p:ext uri="{BB962C8B-B14F-4D97-AF65-F5344CB8AC3E}">
        <p14:creationId xmlns:p14="http://schemas.microsoft.com/office/powerpoint/2010/main" val="372492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11746" y="50800"/>
            <a:ext cx="5779453" cy="954428"/>
          </a:xfrm>
        </p:spPr>
        <p:txBody>
          <a:bodyPr>
            <a:normAutofit fontScale="90000"/>
          </a:bodyPr>
          <a:lstStyle/>
          <a:p>
            <a:pPr algn="ctr"/>
            <a:r>
              <a:rPr lang="en-GB"/>
              <a:t>Rise in complex health needs</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103188" y="1702017"/>
            <a:ext cx="5515293" cy="4734125"/>
          </a:xfrm>
        </p:spPr>
        <p:txBody>
          <a:bodyPr>
            <a:normAutofit/>
          </a:bodyPr>
          <a:lstStyle/>
          <a:p>
            <a:pPr marL="457200" lvl="1" indent="0">
              <a:spcAft>
                <a:spcPts val="600"/>
              </a:spcAft>
              <a:buNone/>
            </a:pPr>
            <a:r>
              <a:rPr lang="en-US" sz="2400" u="sng">
                <a:solidFill>
                  <a:srgbClr val="208879"/>
                </a:solidFill>
                <a:latin typeface="Arial (Body)"/>
                <a:cs typeface="Calibri"/>
              </a:rPr>
              <a:t>Likely contributing factors</a:t>
            </a:r>
            <a:r>
              <a:rPr lang="en-US" sz="2400">
                <a:solidFill>
                  <a:srgbClr val="208879"/>
                </a:solidFill>
                <a:latin typeface="Arial (Body)"/>
                <a:cs typeface="Calibri"/>
              </a:rPr>
              <a:t>:</a:t>
            </a:r>
          </a:p>
          <a:p>
            <a:pPr lvl="2">
              <a:spcAft>
                <a:spcPts val="600"/>
              </a:spcAft>
            </a:pPr>
            <a:r>
              <a:rPr lang="en-US" sz="2400" b="1">
                <a:solidFill>
                  <a:srgbClr val="208879"/>
                </a:solidFill>
                <a:latin typeface="Arial (Body)"/>
                <a:cs typeface="Calibri"/>
              </a:rPr>
              <a:t>Failing asylum system </a:t>
            </a:r>
            <a:r>
              <a:rPr lang="en-US" sz="2400">
                <a:solidFill>
                  <a:srgbClr val="208879"/>
                </a:solidFill>
                <a:latin typeface="Arial (Body)"/>
                <a:cs typeface="Calibri"/>
              </a:rPr>
              <a:t>= longer periods waiting and/or destitute</a:t>
            </a:r>
          </a:p>
          <a:p>
            <a:pPr lvl="2">
              <a:spcAft>
                <a:spcPts val="1200"/>
              </a:spcAft>
            </a:pPr>
            <a:r>
              <a:rPr lang="en-US" sz="2400" b="1">
                <a:solidFill>
                  <a:srgbClr val="208879"/>
                </a:solidFill>
                <a:latin typeface="Arial (Body)"/>
                <a:cs typeface="Calibri"/>
              </a:rPr>
              <a:t>Housing crisis </a:t>
            </a:r>
            <a:r>
              <a:rPr lang="en-US" sz="2400">
                <a:solidFill>
                  <a:srgbClr val="208879"/>
                </a:solidFill>
                <a:latin typeface="Arial (Body)"/>
                <a:cs typeface="Calibri"/>
              </a:rPr>
              <a:t>= longer periods destitute</a:t>
            </a:r>
          </a:p>
          <a:p>
            <a:pPr marL="457200" lvl="1" indent="0">
              <a:spcAft>
                <a:spcPts val="1200"/>
              </a:spcAft>
              <a:buNone/>
            </a:pPr>
            <a:r>
              <a:rPr lang="en-US" sz="2400">
                <a:solidFill>
                  <a:srgbClr val="208879"/>
                </a:solidFill>
                <a:latin typeface="Arial (Body)"/>
                <a:cs typeface="Calibri"/>
              </a:rPr>
              <a:t>Most </a:t>
            </a:r>
            <a:r>
              <a:rPr lang="en-US" sz="2400" err="1">
                <a:solidFill>
                  <a:srgbClr val="208879"/>
                </a:solidFill>
                <a:latin typeface="Arial (Body)"/>
                <a:cs typeface="Calibri"/>
              </a:rPr>
              <a:t>organisations</a:t>
            </a:r>
            <a:r>
              <a:rPr lang="en-US" sz="2400">
                <a:solidFill>
                  <a:srgbClr val="208879"/>
                </a:solidFill>
                <a:latin typeface="Arial (Body)"/>
                <a:cs typeface="Calibri"/>
              </a:rPr>
              <a:t> aren’t set up to support people with complex needs = </a:t>
            </a:r>
            <a:r>
              <a:rPr lang="en-US" sz="2400" b="1">
                <a:solidFill>
                  <a:srgbClr val="208879"/>
                </a:solidFill>
                <a:latin typeface="Arial (Body)"/>
                <a:cs typeface="Calibri"/>
              </a:rPr>
              <a:t>lack of expertise</a:t>
            </a:r>
          </a:p>
          <a:p>
            <a:endParaRPr lang="en-GB">
              <a:solidFill>
                <a:srgbClr val="208879"/>
              </a:solidFill>
              <a:latin typeface="Arial (Body)"/>
              <a:cs typeface="Calibri"/>
            </a:endParaRPr>
          </a:p>
        </p:txBody>
      </p:sp>
      <p:sp>
        <p:nvSpPr>
          <p:cNvPr id="2" name="Title 3">
            <a:extLst>
              <a:ext uri="{FF2B5EF4-FFF2-40B4-BE49-F238E27FC236}">
                <a16:creationId xmlns:a16="http://schemas.microsoft.com/office/drawing/2014/main" id="{51A2FB02-CE3A-831C-AA7D-507F40732D43}"/>
              </a:ext>
            </a:extLst>
          </p:cNvPr>
          <p:cNvSpPr txBox="1">
            <a:spLocks/>
          </p:cNvSpPr>
          <p:nvPr/>
        </p:nvSpPr>
        <p:spPr>
          <a:xfrm>
            <a:off x="6501367" y="171568"/>
            <a:ext cx="4905693" cy="954428"/>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5400" b="1" kern="1200">
                <a:solidFill>
                  <a:schemeClr val="accent1"/>
                </a:solidFill>
                <a:latin typeface="+mj-lt"/>
                <a:ea typeface="+mj-ea"/>
                <a:cs typeface="+mj-cs"/>
              </a:defRPr>
            </a:lvl1pPr>
          </a:lstStyle>
          <a:p>
            <a:r>
              <a:rPr lang="en-GB"/>
              <a:t>Cost of Living</a:t>
            </a:r>
          </a:p>
        </p:txBody>
      </p:sp>
      <p:pic>
        <p:nvPicPr>
          <p:cNvPr id="3" name="Picture 2">
            <a:extLst>
              <a:ext uri="{FF2B5EF4-FFF2-40B4-BE49-F238E27FC236}">
                <a16:creationId xmlns:a16="http://schemas.microsoft.com/office/drawing/2014/main" id="{6A151F52-E8C1-5C58-E230-EB60FACBEF0D}"/>
              </a:ext>
            </a:extLst>
          </p:cNvPr>
          <p:cNvPicPr>
            <a:picLocks noChangeAspect="1"/>
          </p:cNvPicPr>
          <p:nvPr/>
        </p:nvPicPr>
        <p:blipFill>
          <a:blip r:embed="rId2"/>
          <a:stretch>
            <a:fillRect/>
          </a:stretch>
        </p:blipFill>
        <p:spPr>
          <a:xfrm>
            <a:off x="6573520" y="1125996"/>
            <a:ext cx="4761389" cy="4462659"/>
          </a:xfrm>
          <a:prstGeom prst="rect">
            <a:avLst/>
          </a:prstGeom>
        </p:spPr>
      </p:pic>
      <p:cxnSp>
        <p:nvCxnSpPr>
          <p:cNvPr id="7" name="Straight Connector 6">
            <a:extLst>
              <a:ext uri="{FF2B5EF4-FFF2-40B4-BE49-F238E27FC236}">
                <a16:creationId xmlns:a16="http://schemas.microsoft.com/office/drawing/2014/main" id="{D560D3A1-0F9F-A621-4789-E8ECE670C9C8}"/>
              </a:ext>
            </a:extLst>
          </p:cNvPr>
          <p:cNvCxnSpPr>
            <a:cxnSpLocks/>
          </p:cNvCxnSpPr>
          <p:nvPr/>
        </p:nvCxnSpPr>
        <p:spPr>
          <a:xfrm>
            <a:off x="6004560" y="704662"/>
            <a:ext cx="0" cy="433977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33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normAutofit/>
          </a:bodyPr>
          <a:lstStyle/>
          <a:p>
            <a:r>
              <a:rPr lang="en-GB"/>
              <a:t>Fear of hostile legislation</a:t>
            </a:r>
          </a:p>
        </p:txBody>
      </p:sp>
      <p:sp>
        <p:nvSpPr>
          <p:cNvPr id="6" name="Content Placeholder 5">
            <a:extLst>
              <a:ext uri="{FF2B5EF4-FFF2-40B4-BE49-F238E27FC236}">
                <a16:creationId xmlns:a16="http://schemas.microsoft.com/office/drawing/2014/main" id="{D4D8393A-F3DD-4354-AEED-73DB42717EF0}"/>
              </a:ext>
            </a:extLst>
          </p:cNvPr>
          <p:cNvSpPr>
            <a:spLocks noGrp="1"/>
          </p:cNvSpPr>
          <p:nvPr>
            <p:ph sz="quarter" idx="10"/>
          </p:nvPr>
        </p:nvSpPr>
        <p:spPr>
          <a:xfrm>
            <a:off x="407988" y="1563688"/>
            <a:ext cx="11123612" cy="4330700"/>
          </a:xfrm>
        </p:spPr>
        <p:txBody>
          <a:bodyPr>
            <a:normAutofit/>
          </a:bodyPr>
          <a:lstStyle/>
          <a:p>
            <a:r>
              <a:rPr lang="en-US" sz="3200">
                <a:solidFill>
                  <a:srgbClr val="208879"/>
                </a:solidFill>
                <a:latin typeface="Arial (Body)"/>
                <a:cs typeface="Calibri"/>
              </a:rPr>
              <a:t>More people ‘going underground’ / sofa surfing / not presenting to support services / avoiding asylum system altogether</a:t>
            </a:r>
          </a:p>
          <a:p>
            <a:pPr lvl="1"/>
            <a:r>
              <a:rPr lang="en-US" sz="3200">
                <a:solidFill>
                  <a:srgbClr val="208879"/>
                </a:solidFill>
                <a:latin typeface="Arial (Body)"/>
                <a:cs typeface="Calibri"/>
              </a:rPr>
              <a:t>… To avoid harmful impacts of new policies, e.g. being sent to Rwanda</a:t>
            </a:r>
          </a:p>
          <a:p>
            <a:endParaRPr lang="en-US" sz="3200">
              <a:solidFill>
                <a:srgbClr val="208879"/>
              </a:solidFill>
              <a:latin typeface="Arial (Body)"/>
              <a:cs typeface="Calibri"/>
            </a:endParaRPr>
          </a:p>
          <a:p>
            <a:r>
              <a:rPr lang="en-US" sz="3200">
                <a:solidFill>
                  <a:srgbClr val="208879"/>
                </a:solidFill>
                <a:latin typeface="Arial (Body)"/>
                <a:cs typeface="Calibri"/>
              </a:rPr>
              <a:t>Will be greatly exacerbated by the ‘Illegal Migration’ Bill</a:t>
            </a:r>
          </a:p>
          <a:p>
            <a:endParaRPr lang="en-US" sz="2800" b="1">
              <a:solidFill>
                <a:srgbClr val="208879"/>
              </a:solidFill>
              <a:latin typeface="Arial (Body)"/>
              <a:cs typeface="Calibri"/>
            </a:endParaRPr>
          </a:p>
          <a:p>
            <a:endParaRPr lang="en-GB" sz="2800">
              <a:solidFill>
                <a:srgbClr val="208879"/>
              </a:solidFill>
              <a:latin typeface="Arial (Body)"/>
              <a:cs typeface="Calibri"/>
            </a:endParaRPr>
          </a:p>
        </p:txBody>
      </p:sp>
    </p:spTree>
    <p:extLst>
      <p:ext uri="{BB962C8B-B14F-4D97-AF65-F5344CB8AC3E}">
        <p14:creationId xmlns:p14="http://schemas.microsoft.com/office/powerpoint/2010/main" val="48116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293914" y="1826539"/>
            <a:ext cx="11495315" cy="4182376"/>
          </a:xfrm>
        </p:spPr>
        <p:txBody>
          <a:bodyPr>
            <a:normAutofit fontScale="92500" lnSpcReduction="10000"/>
          </a:bodyPr>
          <a:lstStyle/>
          <a:p>
            <a:pPr lvl="1">
              <a:spcAft>
                <a:spcPts val="1200"/>
              </a:spcAft>
            </a:pPr>
            <a:r>
              <a:rPr lang="en-US" sz="2400">
                <a:solidFill>
                  <a:srgbClr val="208879"/>
                </a:solidFill>
                <a:latin typeface="Arial (Body)"/>
                <a:cs typeface="Calibri"/>
              </a:rPr>
              <a:t>Founder member of NACCOM, started by NACCOM’s Founder Dave Smith in 2004.</a:t>
            </a:r>
          </a:p>
          <a:p>
            <a:pPr lvl="1">
              <a:spcAft>
                <a:spcPts val="1200"/>
              </a:spcAft>
            </a:pPr>
            <a:r>
              <a:rPr lang="en-US" sz="2400" b="1">
                <a:solidFill>
                  <a:srgbClr val="208879"/>
                </a:solidFill>
                <a:latin typeface="Arial (Body)"/>
                <a:cs typeface="Calibri"/>
              </a:rPr>
              <a:t>Cross-subsidy model </a:t>
            </a:r>
            <a:r>
              <a:rPr lang="en-US" sz="2400">
                <a:solidFill>
                  <a:srgbClr val="208879"/>
                </a:solidFill>
                <a:latin typeface="Arial (Body)"/>
                <a:cs typeface="Calibri"/>
              </a:rPr>
              <a:t>providing 34 Refugees &amp; 47 NRPF asylum beds  </a:t>
            </a:r>
          </a:p>
          <a:p>
            <a:pPr lvl="1">
              <a:spcAft>
                <a:spcPts val="1200"/>
              </a:spcAft>
            </a:pPr>
            <a:r>
              <a:rPr lang="en-US" sz="2400">
                <a:solidFill>
                  <a:srgbClr val="208879"/>
                </a:solidFill>
                <a:latin typeface="Arial (Body)"/>
                <a:cs typeface="Calibri"/>
              </a:rPr>
              <a:t>21 shared houses: 2 leased from </a:t>
            </a:r>
            <a:r>
              <a:rPr lang="en-US" sz="2400" b="1">
                <a:solidFill>
                  <a:srgbClr val="208879"/>
                </a:solidFill>
                <a:latin typeface="Arial (Body)"/>
                <a:cs typeface="Calibri"/>
              </a:rPr>
              <a:t>Arawak Walton housing association</a:t>
            </a:r>
            <a:r>
              <a:rPr lang="en-US" sz="2400">
                <a:solidFill>
                  <a:srgbClr val="208879"/>
                </a:solidFill>
                <a:latin typeface="Arial (Body)"/>
                <a:cs typeface="Calibri"/>
              </a:rPr>
              <a:t>, 4 from Green Pastures, 15 from supporters (churches &amp; supportive landlords on free, low or peppercorn rents).</a:t>
            </a:r>
          </a:p>
          <a:p>
            <a:pPr lvl="1">
              <a:spcAft>
                <a:spcPts val="1200"/>
              </a:spcAft>
            </a:pPr>
            <a:r>
              <a:rPr lang="en-US" sz="2400">
                <a:solidFill>
                  <a:srgbClr val="208879"/>
                </a:solidFill>
                <a:latin typeface="Arial (Body)"/>
                <a:cs typeface="Calibri"/>
              </a:rPr>
              <a:t>Service level agreement with </a:t>
            </a:r>
            <a:r>
              <a:rPr lang="en-US" sz="2400">
                <a:solidFill>
                  <a:srgbClr val="208879"/>
                </a:solidFill>
                <a:latin typeface="Arial (Body)"/>
                <a:cs typeface="Calibri"/>
                <a:hlinkClick r:id="rId2"/>
              </a:rPr>
              <a:t>Arawak Walton</a:t>
            </a:r>
            <a:r>
              <a:rPr lang="en-US" sz="2400">
                <a:solidFill>
                  <a:srgbClr val="208879"/>
                </a:solidFill>
                <a:latin typeface="Arial (Body)"/>
                <a:cs typeface="Calibri"/>
              </a:rPr>
              <a:t>, who provide all housing management (repairs, maintenance, emergency call out etc.) &amp; rent collection for those with status.</a:t>
            </a:r>
          </a:p>
          <a:p>
            <a:pPr lvl="1">
              <a:spcAft>
                <a:spcPts val="1200"/>
              </a:spcAft>
            </a:pPr>
            <a:r>
              <a:rPr lang="en-US" sz="2400">
                <a:solidFill>
                  <a:srgbClr val="208879"/>
                </a:solidFill>
                <a:latin typeface="Arial (Body)"/>
                <a:cs typeface="Calibri"/>
              </a:rPr>
              <a:t>Casework and wrap-around support by Boaz Staff with 98% of NRPF clients accessing legal advice (57% from GMIAU)</a:t>
            </a:r>
          </a:p>
          <a:p>
            <a:pPr lvl="1">
              <a:spcAft>
                <a:spcPts val="1200"/>
              </a:spcAft>
            </a:pPr>
            <a:r>
              <a:rPr lang="en-US" sz="2400">
                <a:solidFill>
                  <a:srgbClr val="208879"/>
                </a:solidFill>
                <a:latin typeface="Arial (Body)"/>
                <a:cs typeface="Calibri"/>
                <a:hlinkClick r:id="rId3"/>
              </a:rPr>
              <a:t>https://www.boaztrust.org.uk</a:t>
            </a:r>
            <a:r>
              <a:rPr lang="en-US" sz="2400">
                <a:solidFill>
                  <a:srgbClr val="208879"/>
                </a:solidFill>
                <a:latin typeface="Arial (Body)"/>
                <a:cs typeface="Calibri"/>
              </a:rPr>
              <a:t> </a:t>
            </a:r>
          </a:p>
          <a:p>
            <a:endParaRPr lang="en-GB">
              <a:solidFill>
                <a:srgbClr val="208879"/>
              </a:solidFill>
              <a:latin typeface="Arial (Body)"/>
              <a:cs typeface="Calibri"/>
            </a:endParaRPr>
          </a:p>
        </p:txBody>
      </p:sp>
      <p:pic>
        <p:nvPicPr>
          <p:cNvPr id="7" name="Picture 6">
            <a:extLst>
              <a:ext uri="{FF2B5EF4-FFF2-40B4-BE49-F238E27FC236}">
                <a16:creationId xmlns:a16="http://schemas.microsoft.com/office/drawing/2014/main" id="{B4FA921D-E7C1-5FBD-C4C7-224035C83D65}"/>
              </a:ext>
            </a:extLst>
          </p:cNvPr>
          <p:cNvPicPr>
            <a:picLocks noChangeAspect="1"/>
          </p:cNvPicPr>
          <p:nvPr/>
        </p:nvPicPr>
        <p:blipFill>
          <a:blip r:embed="rId4"/>
          <a:stretch>
            <a:fillRect/>
          </a:stretch>
        </p:blipFill>
        <p:spPr>
          <a:xfrm>
            <a:off x="3767126" y="151032"/>
            <a:ext cx="4657748" cy="1396105"/>
          </a:xfrm>
          <a:prstGeom prst="rect">
            <a:avLst/>
          </a:prstGeom>
        </p:spPr>
      </p:pic>
    </p:spTree>
    <p:extLst>
      <p:ext uri="{BB962C8B-B14F-4D97-AF65-F5344CB8AC3E}">
        <p14:creationId xmlns:p14="http://schemas.microsoft.com/office/powerpoint/2010/main" val="343939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D8393A-F3DD-4354-AEED-73DB42717EF0}"/>
              </a:ext>
            </a:extLst>
          </p:cNvPr>
          <p:cNvSpPr>
            <a:spLocks noGrp="1"/>
          </p:cNvSpPr>
          <p:nvPr>
            <p:ph sz="quarter" idx="10"/>
          </p:nvPr>
        </p:nvSpPr>
        <p:spPr>
          <a:xfrm>
            <a:off x="176501" y="1542416"/>
            <a:ext cx="6297612" cy="4330700"/>
          </a:xfrm>
        </p:spPr>
        <p:txBody>
          <a:bodyPr>
            <a:normAutofit/>
          </a:bodyPr>
          <a:lstStyle/>
          <a:p>
            <a:r>
              <a:rPr lang="en-US" sz="2800">
                <a:solidFill>
                  <a:srgbClr val="208879"/>
                </a:solidFill>
                <a:latin typeface="Arial (Body)"/>
                <a:cs typeface="Calibri"/>
              </a:rPr>
              <a:t>Rent properties from </a:t>
            </a:r>
            <a:r>
              <a:rPr lang="en-US" sz="2800" b="1">
                <a:solidFill>
                  <a:srgbClr val="208879"/>
                </a:solidFill>
                <a:latin typeface="Arial (Body)"/>
                <a:cs typeface="Calibri"/>
              </a:rPr>
              <a:t>Framework and </a:t>
            </a:r>
            <a:r>
              <a:rPr lang="en-US" sz="2800" b="1" err="1">
                <a:solidFill>
                  <a:srgbClr val="208879"/>
                </a:solidFill>
                <a:latin typeface="Arial (Body)"/>
                <a:cs typeface="Calibri"/>
              </a:rPr>
              <a:t>Tuntum</a:t>
            </a:r>
            <a:r>
              <a:rPr lang="en-US" sz="2800" b="1">
                <a:solidFill>
                  <a:srgbClr val="208879"/>
                </a:solidFill>
                <a:latin typeface="Arial (Body)"/>
                <a:cs typeface="Calibri"/>
              </a:rPr>
              <a:t> housing associations </a:t>
            </a:r>
            <a:r>
              <a:rPr lang="en-US" sz="2800">
                <a:solidFill>
                  <a:srgbClr val="208879"/>
                </a:solidFill>
                <a:latin typeface="Arial (Body)"/>
                <a:cs typeface="Calibri"/>
              </a:rPr>
              <a:t>at </a:t>
            </a:r>
            <a:r>
              <a:rPr lang="en-US" sz="2800" b="1">
                <a:solidFill>
                  <a:srgbClr val="208879"/>
                </a:solidFill>
                <a:latin typeface="Arial (Body)"/>
                <a:cs typeface="Calibri"/>
              </a:rPr>
              <a:t>local housing allowance (LHA) rate</a:t>
            </a:r>
            <a:r>
              <a:rPr lang="en-US" sz="2800">
                <a:solidFill>
                  <a:srgbClr val="208879"/>
                </a:solidFill>
                <a:latin typeface="Arial (Body)"/>
                <a:cs typeface="Calibri"/>
              </a:rPr>
              <a:t>. The houses are set up and managed as small HMOs. </a:t>
            </a:r>
          </a:p>
          <a:p>
            <a:r>
              <a:rPr lang="en-US" sz="2800">
                <a:solidFill>
                  <a:srgbClr val="208879"/>
                </a:solidFill>
                <a:latin typeface="Arial (Body)"/>
                <a:cs typeface="Calibri"/>
              </a:rPr>
              <a:t>NAT receive a higher income than the LHA family rate by letting individual rooms to newly granted refugees as part of a </a:t>
            </a:r>
            <a:r>
              <a:rPr lang="en-US" sz="2800" b="1">
                <a:solidFill>
                  <a:srgbClr val="208879"/>
                </a:solidFill>
                <a:latin typeface="Arial (Body)"/>
                <a:cs typeface="Calibri"/>
              </a:rPr>
              <a:t>cross-subsidy</a:t>
            </a:r>
            <a:r>
              <a:rPr lang="en-US" sz="2800">
                <a:solidFill>
                  <a:srgbClr val="208879"/>
                </a:solidFill>
                <a:latin typeface="Arial (Body)"/>
                <a:cs typeface="Calibri"/>
              </a:rPr>
              <a:t> portfolio.</a:t>
            </a:r>
          </a:p>
          <a:p>
            <a:endParaRPr lang="en-GB" sz="2800">
              <a:solidFill>
                <a:srgbClr val="208879"/>
              </a:solidFill>
              <a:latin typeface="Arial (Body)"/>
              <a:cs typeface="Calibri"/>
            </a:endParaRPr>
          </a:p>
        </p:txBody>
      </p:sp>
      <p:sp>
        <p:nvSpPr>
          <p:cNvPr id="3" name="Content Placeholder 2">
            <a:extLst>
              <a:ext uri="{FF2B5EF4-FFF2-40B4-BE49-F238E27FC236}">
                <a16:creationId xmlns:a16="http://schemas.microsoft.com/office/drawing/2014/main" id="{1C4280AF-E9E2-3178-F2A4-E8C78EA53511}"/>
              </a:ext>
            </a:extLst>
          </p:cNvPr>
          <p:cNvSpPr>
            <a:spLocks noGrp="1"/>
          </p:cNvSpPr>
          <p:nvPr>
            <p:ph sz="half" idx="2"/>
          </p:nvPr>
        </p:nvSpPr>
        <p:spPr>
          <a:xfrm>
            <a:off x="6985050" y="1542416"/>
            <a:ext cx="4637990" cy="4330700"/>
          </a:xfrm>
        </p:spPr>
        <p:txBody>
          <a:bodyPr/>
          <a:lstStyle/>
          <a:p>
            <a:r>
              <a:rPr lang="en-US" sz="2800">
                <a:solidFill>
                  <a:srgbClr val="208879"/>
                </a:solidFill>
                <a:latin typeface="Arial (Body)"/>
                <a:cs typeface="Calibri"/>
              </a:rPr>
              <a:t>The properties house a varying mixture of rent-paying refugees and people seeking asylum with NRPF.</a:t>
            </a:r>
          </a:p>
          <a:p>
            <a:r>
              <a:rPr lang="en-US" sz="2800">
                <a:solidFill>
                  <a:srgbClr val="208879"/>
                </a:solidFill>
                <a:latin typeface="Arial (Body)"/>
                <a:cs typeface="Calibri"/>
              </a:rPr>
              <a:t>Both housing associations provide a full repairs and maintenance service and emergency callouts. </a:t>
            </a:r>
          </a:p>
          <a:p>
            <a:endParaRPr lang="en-GB"/>
          </a:p>
        </p:txBody>
      </p:sp>
      <p:pic>
        <p:nvPicPr>
          <p:cNvPr id="8" name="Picture 7">
            <a:extLst>
              <a:ext uri="{FF2B5EF4-FFF2-40B4-BE49-F238E27FC236}">
                <a16:creationId xmlns:a16="http://schemas.microsoft.com/office/drawing/2014/main" id="{2430BC5E-9041-FC1E-76A6-48B9B3695C97}"/>
              </a:ext>
            </a:extLst>
          </p:cNvPr>
          <p:cNvPicPr>
            <a:picLocks noChangeAspect="1"/>
          </p:cNvPicPr>
          <p:nvPr/>
        </p:nvPicPr>
        <p:blipFill>
          <a:blip r:embed="rId2"/>
          <a:stretch>
            <a:fillRect/>
          </a:stretch>
        </p:blipFill>
        <p:spPr>
          <a:xfrm>
            <a:off x="1408572" y="320276"/>
            <a:ext cx="1130358" cy="1079555"/>
          </a:xfrm>
          <a:prstGeom prst="rect">
            <a:avLst/>
          </a:prstGeom>
        </p:spPr>
      </p:pic>
      <p:pic>
        <p:nvPicPr>
          <p:cNvPr id="10" name="Picture 9">
            <a:extLst>
              <a:ext uri="{FF2B5EF4-FFF2-40B4-BE49-F238E27FC236}">
                <a16:creationId xmlns:a16="http://schemas.microsoft.com/office/drawing/2014/main" id="{2AE3F57B-1916-1FE0-9B8F-3F583A38B261}"/>
              </a:ext>
            </a:extLst>
          </p:cNvPr>
          <p:cNvPicPr>
            <a:picLocks noChangeAspect="1"/>
          </p:cNvPicPr>
          <p:nvPr/>
        </p:nvPicPr>
        <p:blipFill>
          <a:blip r:embed="rId3"/>
          <a:stretch>
            <a:fillRect/>
          </a:stretch>
        </p:blipFill>
        <p:spPr>
          <a:xfrm>
            <a:off x="2538930" y="382796"/>
            <a:ext cx="8152704" cy="1054155"/>
          </a:xfrm>
          <a:prstGeom prst="rect">
            <a:avLst/>
          </a:prstGeom>
        </p:spPr>
      </p:pic>
      <p:cxnSp>
        <p:nvCxnSpPr>
          <p:cNvPr id="12" name="Straight Arrow Connector 11">
            <a:extLst>
              <a:ext uri="{FF2B5EF4-FFF2-40B4-BE49-F238E27FC236}">
                <a16:creationId xmlns:a16="http://schemas.microsoft.com/office/drawing/2014/main" id="{84338034-4160-D9A8-2937-665080CEFDD1}"/>
              </a:ext>
            </a:extLst>
          </p:cNvPr>
          <p:cNvCxnSpPr>
            <a:cxnSpLocks/>
          </p:cNvCxnSpPr>
          <p:nvPr/>
        </p:nvCxnSpPr>
        <p:spPr>
          <a:xfrm flipV="1">
            <a:off x="6141011" y="2260600"/>
            <a:ext cx="1132131" cy="2484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4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1229360" y="2320193"/>
            <a:ext cx="9042400" cy="4537807"/>
          </a:xfrm>
        </p:spPr>
        <p:txBody>
          <a:bodyPr>
            <a:normAutofit/>
          </a:bodyPr>
          <a:lstStyle/>
          <a:p>
            <a:pPr lvl="1">
              <a:spcAft>
                <a:spcPts val="1200"/>
              </a:spcAft>
            </a:pPr>
            <a:r>
              <a:rPr lang="en-US" sz="2400">
                <a:solidFill>
                  <a:srgbClr val="208879"/>
                </a:solidFill>
                <a:latin typeface="Arial (Body)"/>
                <a:cs typeface="Calibri"/>
              </a:rPr>
              <a:t>Progress in developing hosting in London was slower than other cities, so HJ applied for funding for a Coordinator and set up a hosting project in 2015. </a:t>
            </a:r>
          </a:p>
          <a:p>
            <a:pPr lvl="1">
              <a:spcAft>
                <a:spcPts val="1200"/>
              </a:spcAft>
            </a:pPr>
            <a:r>
              <a:rPr lang="en-US" sz="2400">
                <a:solidFill>
                  <a:srgbClr val="208879"/>
                </a:solidFill>
                <a:latin typeface="Arial (Body)"/>
                <a:cs typeface="Calibri"/>
              </a:rPr>
              <a:t>Now has a dedicated Coordinator and Officer.</a:t>
            </a:r>
          </a:p>
          <a:p>
            <a:pPr lvl="1">
              <a:spcAft>
                <a:spcPts val="1200"/>
              </a:spcAft>
            </a:pPr>
            <a:r>
              <a:rPr lang="en-US" sz="2400">
                <a:solidFill>
                  <a:srgbClr val="208879"/>
                </a:solidFill>
                <a:latin typeface="Arial (Body)"/>
                <a:cs typeface="Calibri"/>
              </a:rPr>
              <a:t>All guests must be receiving </a:t>
            </a:r>
            <a:r>
              <a:rPr lang="en-US" sz="2400" b="1">
                <a:solidFill>
                  <a:srgbClr val="208879"/>
                </a:solidFill>
                <a:latin typeface="Arial (Body)"/>
                <a:cs typeface="Calibri"/>
              </a:rPr>
              <a:t>immigration advice or legal support </a:t>
            </a:r>
            <a:r>
              <a:rPr lang="en-US" sz="2400">
                <a:solidFill>
                  <a:srgbClr val="208879"/>
                </a:solidFill>
                <a:latin typeface="Arial (Body)"/>
                <a:cs typeface="Calibri"/>
              </a:rPr>
              <a:t>(including through HJ </a:t>
            </a:r>
            <a:r>
              <a:rPr lang="en-US" sz="2400" b="1">
                <a:solidFill>
                  <a:srgbClr val="208879"/>
                </a:solidFill>
                <a:latin typeface="Arial (Body)"/>
                <a:cs typeface="Calibri"/>
              </a:rPr>
              <a:t>partnership with Cardinal Hume Centre</a:t>
            </a:r>
            <a:r>
              <a:rPr lang="en-US" sz="2400">
                <a:solidFill>
                  <a:srgbClr val="208879"/>
                </a:solidFill>
                <a:latin typeface="Arial (Body)"/>
                <a:cs typeface="Calibri"/>
              </a:rPr>
              <a:t>), with a move-on plan. </a:t>
            </a:r>
            <a:endParaRPr lang="en-GB">
              <a:solidFill>
                <a:srgbClr val="208879"/>
              </a:solidFill>
              <a:latin typeface="Arial (Body)"/>
              <a:cs typeface="Calibri"/>
            </a:endParaRPr>
          </a:p>
        </p:txBody>
      </p:sp>
      <p:pic>
        <p:nvPicPr>
          <p:cNvPr id="2" name="Picture 1">
            <a:extLst>
              <a:ext uri="{FF2B5EF4-FFF2-40B4-BE49-F238E27FC236}">
                <a16:creationId xmlns:a16="http://schemas.microsoft.com/office/drawing/2014/main" id="{C07D19F0-7AF3-AFD7-4C09-F7AF680104A9}"/>
              </a:ext>
            </a:extLst>
          </p:cNvPr>
          <p:cNvPicPr>
            <a:picLocks noChangeAspect="1"/>
          </p:cNvPicPr>
          <p:nvPr/>
        </p:nvPicPr>
        <p:blipFill>
          <a:blip r:embed="rId2"/>
          <a:stretch>
            <a:fillRect/>
          </a:stretch>
        </p:blipFill>
        <p:spPr>
          <a:xfrm>
            <a:off x="3814630" y="199971"/>
            <a:ext cx="1062171" cy="1713707"/>
          </a:xfrm>
          <a:prstGeom prst="rect">
            <a:avLst/>
          </a:prstGeom>
        </p:spPr>
      </p:pic>
      <p:sp>
        <p:nvSpPr>
          <p:cNvPr id="3" name="TextBox 2">
            <a:extLst>
              <a:ext uri="{FF2B5EF4-FFF2-40B4-BE49-F238E27FC236}">
                <a16:creationId xmlns:a16="http://schemas.microsoft.com/office/drawing/2014/main" id="{86FBDA39-C0BD-26F7-F707-F16F3C22E35E}"/>
              </a:ext>
            </a:extLst>
          </p:cNvPr>
          <p:cNvSpPr txBox="1"/>
          <p:nvPr/>
        </p:nvSpPr>
        <p:spPr>
          <a:xfrm>
            <a:off x="4638040" y="1377308"/>
            <a:ext cx="3281679" cy="646331"/>
          </a:xfrm>
          <a:prstGeom prst="rect">
            <a:avLst/>
          </a:prstGeom>
          <a:noFill/>
        </p:spPr>
        <p:txBody>
          <a:bodyPr wrap="square" rtlCol="0">
            <a:spAutoFit/>
          </a:bodyPr>
          <a:lstStyle/>
          <a:p>
            <a:r>
              <a:rPr lang="en-GB" sz="3600" b="1">
                <a:latin typeface="Calibri" panose="020F0502020204030204" pitchFamily="34" charset="0"/>
                <a:ea typeface="Calibri" panose="020F0502020204030204" pitchFamily="34" charset="0"/>
                <a:cs typeface="Calibri" panose="020F0502020204030204" pitchFamily="34" charset="0"/>
              </a:rPr>
              <a:t>Hosting Project</a:t>
            </a:r>
          </a:p>
        </p:txBody>
      </p:sp>
    </p:spTree>
    <p:extLst>
      <p:ext uri="{BB962C8B-B14F-4D97-AF65-F5344CB8AC3E}">
        <p14:creationId xmlns:p14="http://schemas.microsoft.com/office/powerpoint/2010/main" val="716442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lstStyle/>
          <a:p>
            <a:r>
              <a:rPr lang="en-GB"/>
              <a:t>How we support members</a:t>
            </a:r>
          </a:p>
        </p:txBody>
      </p:sp>
      <p:sp>
        <p:nvSpPr>
          <p:cNvPr id="5" name="Content Placeholder 4">
            <a:extLst>
              <a:ext uri="{FF2B5EF4-FFF2-40B4-BE49-F238E27FC236}">
                <a16:creationId xmlns:a16="http://schemas.microsoft.com/office/drawing/2014/main" id="{E1AFC9A9-4852-44C6-AC3C-8E1216B745AE}"/>
              </a:ext>
            </a:extLst>
          </p:cNvPr>
          <p:cNvSpPr>
            <a:spLocks noGrp="1"/>
          </p:cNvSpPr>
          <p:nvPr>
            <p:ph sz="half" idx="2"/>
          </p:nvPr>
        </p:nvSpPr>
        <p:spPr>
          <a:xfrm>
            <a:off x="6522720" y="1411358"/>
            <a:ext cx="4602480" cy="4644954"/>
          </a:xfrm>
        </p:spPr>
        <p:txBody>
          <a:bodyPr>
            <a:normAutofit lnSpcReduction="10000"/>
          </a:bodyPr>
          <a:lstStyle/>
          <a:p>
            <a:pPr>
              <a:spcAft>
                <a:spcPts val="600"/>
              </a:spcAft>
            </a:pPr>
            <a:r>
              <a:rPr lang="en-US">
                <a:solidFill>
                  <a:srgbClr val="208879"/>
                </a:solidFill>
                <a:latin typeface="Arial (Body)"/>
                <a:cs typeface="Calibri"/>
              </a:rPr>
              <a:t>Policy, Advocacy and Campaigning work and updates</a:t>
            </a:r>
          </a:p>
          <a:p>
            <a:pPr>
              <a:spcAft>
                <a:spcPts val="600"/>
              </a:spcAft>
            </a:pPr>
            <a:r>
              <a:rPr lang="en-GB">
                <a:solidFill>
                  <a:srgbClr val="208879"/>
                </a:solidFill>
                <a:latin typeface="Arial (Body)"/>
                <a:cs typeface="Calibri"/>
              </a:rPr>
              <a:t>Annual Members’ Survey</a:t>
            </a:r>
          </a:p>
          <a:p>
            <a:pPr lvl="1">
              <a:spcAft>
                <a:spcPts val="600"/>
              </a:spcAft>
            </a:pPr>
            <a:r>
              <a:rPr lang="en-US">
                <a:solidFill>
                  <a:srgbClr val="208879"/>
                </a:solidFill>
                <a:latin typeface="Arial (Body)"/>
                <a:cs typeface="Calibri"/>
              </a:rPr>
              <a:t>Evidence of the scale and impact of destitution that helps us to shape campaigns.</a:t>
            </a:r>
          </a:p>
          <a:p>
            <a:pPr>
              <a:spcAft>
                <a:spcPts val="600"/>
              </a:spcAft>
            </a:pPr>
            <a:r>
              <a:rPr lang="en-US">
                <a:solidFill>
                  <a:srgbClr val="208879"/>
                </a:solidFill>
                <a:latin typeface="Arial (Body)"/>
                <a:cs typeface="Calibri"/>
              </a:rPr>
              <a:t>Support around data collection</a:t>
            </a:r>
          </a:p>
          <a:p>
            <a:pPr>
              <a:spcAft>
                <a:spcPts val="600"/>
              </a:spcAft>
            </a:pPr>
            <a:r>
              <a:rPr lang="en-US">
                <a:solidFill>
                  <a:srgbClr val="208879"/>
                </a:solidFill>
                <a:latin typeface="Arial (Body)"/>
                <a:cs typeface="Calibri"/>
              </a:rPr>
              <a:t>Training courses, e.g. on wellbeing support</a:t>
            </a:r>
          </a:p>
          <a:p>
            <a:pPr>
              <a:spcAft>
                <a:spcPts val="600"/>
              </a:spcAft>
            </a:pPr>
            <a:r>
              <a:rPr lang="en-US">
                <a:solidFill>
                  <a:srgbClr val="208879"/>
                </a:solidFill>
                <a:latin typeface="Arial (Body)"/>
                <a:cs typeface="Calibri"/>
              </a:rPr>
              <a:t>Media opportunities and guidance</a:t>
            </a:r>
          </a:p>
          <a:p>
            <a:pPr>
              <a:spcAft>
                <a:spcPts val="600"/>
              </a:spcAft>
            </a:pPr>
            <a:endParaRPr lang="en-US">
              <a:solidFill>
                <a:srgbClr val="208879"/>
              </a:solidFill>
              <a:latin typeface="Arial (Body)"/>
              <a:cs typeface="Calibri"/>
            </a:endParaRPr>
          </a:p>
        </p:txBody>
      </p:sp>
      <p:sp>
        <p:nvSpPr>
          <p:cNvPr id="6" name="Content Placeholder 5">
            <a:extLst>
              <a:ext uri="{FF2B5EF4-FFF2-40B4-BE49-F238E27FC236}">
                <a16:creationId xmlns:a16="http://schemas.microsoft.com/office/drawing/2014/main" id="{D4D8393A-F3DD-4354-AEED-73DB42717EF0}"/>
              </a:ext>
            </a:extLst>
          </p:cNvPr>
          <p:cNvSpPr>
            <a:spLocks noGrp="1"/>
          </p:cNvSpPr>
          <p:nvPr>
            <p:ph sz="quarter" idx="10"/>
          </p:nvPr>
        </p:nvSpPr>
        <p:spPr>
          <a:xfrm>
            <a:off x="407988" y="1451046"/>
            <a:ext cx="5688012" cy="4289354"/>
          </a:xfrm>
        </p:spPr>
        <p:txBody>
          <a:bodyPr>
            <a:normAutofit lnSpcReduction="10000"/>
          </a:bodyPr>
          <a:lstStyle/>
          <a:p>
            <a:r>
              <a:rPr lang="en-US" b="1">
                <a:solidFill>
                  <a:srgbClr val="208879"/>
                </a:solidFill>
                <a:latin typeface="Arial (Body)"/>
                <a:cs typeface="Calibri"/>
              </a:rPr>
              <a:t>Toolkits</a:t>
            </a:r>
            <a:r>
              <a:rPr lang="en-US">
                <a:solidFill>
                  <a:srgbClr val="208879"/>
                </a:solidFill>
                <a:latin typeface="Arial (Body)"/>
                <a:cs typeface="Calibri"/>
              </a:rPr>
              <a:t> and other resources</a:t>
            </a:r>
          </a:p>
          <a:p>
            <a:r>
              <a:rPr lang="en-US" b="1">
                <a:solidFill>
                  <a:srgbClr val="208879"/>
                </a:solidFill>
                <a:latin typeface="Arial (Body)"/>
                <a:cs typeface="Calibri"/>
              </a:rPr>
              <a:t>Opportunities for networking, info sharing, and peer-to-peer support</a:t>
            </a:r>
          </a:p>
          <a:p>
            <a:pPr lvl="1"/>
            <a:r>
              <a:rPr lang="en-US" sz="2200">
                <a:solidFill>
                  <a:srgbClr val="208879"/>
                </a:solidFill>
                <a:latin typeface="Arial (Body)"/>
                <a:cs typeface="Calibri"/>
              </a:rPr>
              <a:t>Regional hubs</a:t>
            </a:r>
          </a:p>
          <a:p>
            <a:pPr lvl="1"/>
            <a:r>
              <a:rPr lang="en-US" sz="2200">
                <a:solidFill>
                  <a:srgbClr val="208879"/>
                </a:solidFill>
                <a:latin typeface="Arial (Body)"/>
                <a:cs typeface="Calibri"/>
              </a:rPr>
              <a:t>Thematic hubs</a:t>
            </a:r>
          </a:p>
          <a:p>
            <a:pPr lvl="1"/>
            <a:r>
              <a:rPr lang="en-US" sz="2200">
                <a:solidFill>
                  <a:srgbClr val="208879"/>
                </a:solidFill>
                <a:latin typeface="Arial (Body)"/>
                <a:cs typeface="Calibri"/>
              </a:rPr>
              <a:t>Member calls</a:t>
            </a:r>
          </a:p>
          <a:p>
            <a:pPr lvl="1"/>
            <a:r>
              <a:rPr lang="en-US" sz="2200">
                <a:solidFill>
                  <a:srgbClr val="208879"/>
                </a:solidFill>
                <a:latin typeface="Arial (Body)"/>
                <a:cs typeface="Calibri"/>
              </a:rPr>
              <a:t>Slack channels</a:t>
            </a:r>
          </a:p>
          <a:p>
            <a:pPr lvl="1"/>
            <a:r>
              <a:rPr lang="en-US" sz="2200">
                <a:solidFill>
                  <a:srgbClr val="208879"/>
                </a:solidFill>
                <a:latin typeface="Arial (Body)"/>
                <a:cs typeface="Calibri"/>
              </a:rPr>
              <a:t>Google Group</a:t>
            </a:r>
          </a:p>
          <a:p>
            <a:r>
              <a:rPr lang="en-US" b="1">
                <a:solidFill>
                  <a:srgbClr val="208879"/>
                </a:solidFill>
                <a:latin typeface="Arial (Body)"/>
                <a:cs typeface="Calibri"/>
              </a:rPr>
              <a:t>1:1 support</a:t>
            </a:r>
            <a:r>
              <a:rPr lang="en-US">
                <a:solidFill>
                  <a:srgbClr val="208879"/>
                </a:solidFill>
                <a:latin typeface="Arial (Body)"/>
                <a:cs typeface="Calibri"/>
              </a:rPr>
              <a:t>,</a:t>
            </a:r>
            <a:r>
              <a:rPr lang="en-US" b="1">
                <a:solidFill>
                  <a:srgbClr val="208879"/>
                </a:solidFill>
                <a:latin typeface="Arial (Body)"/>
                <a:cs typeface="Calibri"/>
              </a:rPr>
              <a:t> </a:t>
            </a:r>
            <a:r>
              <a:rPr lang="en-US">
                <a:solidFill>
                  <a:srgbClr val="208879"/>
                </a:solidFill>
                <a:latin typeface="Arial (Body)"/>
                <a:cs typeface="Calibri"/>
              </a:rPr>
              <a:t>e.g. to broker introductions and discussions, and support members to explore potential projects and partnerships</a:t>
            </a:r>
          </a:p>
          <a:p>
            <a:endParaRPr lang="en-GB" sz="2800">
              <a:solidFill>
                <a:srgbClr val="208879"/>
              </a:solidFill>
              <a:latin typeface="Arial (Body)"/>
              <a:cs typeface="Calibri"/>
            </a:endParaRPr>
          </a:p>
        </p:txBody>
      </p:sp>
    </p:spTree>
    <p:extLst>
      <p:ext uri="{BB962C8B-B14F-4D97-AF65-F5344CB8AC3E}">
        <p14:creationId xmlns:p14="http://schemas.microsoft.com/office/powerpoint/2010/main" val="321652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407987" y="0"/>
            <a:ext cx="11376025" cy="954428"/>
          </a:xfrm>
        </p:spPr>
        <p:txBody>
          <a:bodyPr>
            <a:normAutofit/>
          </a:bodyPr>
          <a:lstStyle/>
          <a:p>
            <a:r>
              <a:rPr lang="en-GB"/>
              <a:t>The ‘Illegal Migration’ Bill</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286067" y="832508"/>
            <a:ext cx="10656253" cy="5375252"/>
          </a:xfrm>
        </p:spPr>
        <p:txBody>
          <a:bodyPr>
            <a:normAutofit fontScale="92500" lnSpcReduction="20000"/>
          </a:bodyPr>
          <a:lstStyle/>
          <a:p>
            <a:r>
              <a:rPr lang="en-US" sz="2800">
                <a:solidFill>
                  <a:srgbClr val="208879"/>
                </a:solidFill>
                <a:latin typeface="Arial (Body)"/>
                <a:cs typeface="Calibri"/>
              </a:rPr>
              <a:t>Refugee Council : After 3 years, </a:t>
            </a:r>
            <a:r>
              <a:rPr lang="en-US" sz="2800" b="1">
                <a:solidFill>
                  <a:srgbClr val="208879"/>
                </a:solidFill>
                <a:latin typeface="Arial (Body)"/>
                <a:cs typeface="Calibri"/>
              </a:rPr>
              <a:t>161,147 to 192,670 people </a:t>
            </a:r>
            <a:r>
              <a:rPr lang="en-US" sz="2800">
                <a:solidFill>
                  <a:srgbClr val="208879"/>
                </a:solidFill>
                <a:latin typeface="Arial (Body)"/>
                <a:cs typeface="Calibri"/>
              </a:rPr>
              <a:t>will have had their asylum claims deemed inadmissible but not have been removed… → Hundreds of thousands:</a:t>
            </a:r>
          </a:p>
          <a:p>
            <a:pPr lvl="1"/>
            <a:r>
              <a:rPr lang="en-US" sz="2400" b="1">
                <a:solidFill>
                  <a:srgbClr val="208879"/>
                </a:solidFill>
                <a:latin typeface="Arial (Body)"/>
                <a:cs typeface="Calibri"/>
              </a:rPr>
              <a:t>Rough sleeping</a:t>
            </a:r>
          </a:p>
          <a:p>
            <a:pPr lvl="1"/>
            <a:r>
              <a:rPr lang="en-US" sz="2400" b="1">
                <a:solidFill>
                  <a:srgbClr val="208879"/>
                </a:solidFill>
                <a:latin typeface="Arial (Body)"/>
                <a:cs typeface="Calibri"/>
              </a:rPr>
              <a:t>In hidden homelessness</a:t>
            </a:r>
          </a:p>
          <a:p>
            <a:pPr lvl="1">
              <a:spcAft>
                <a:spcPts val="1200"/>
              </a:spcAft>
            </a:pPr>
            <a:r>
              <a:rPr lang="en-US" sz="2400" b="1">
                <a:solidFill>
                  <a:srgbClr val="208879"/>
                </a:solidFill>
                <a:latin typeface="Arial (Body)"/>
                <a:cs typeface="Calibri"/>
              </a:rPr>
              <a:t>In exploitative conditions, incl. trafficking and modern slavery</a:t>
            </a:r>
          </a:p>
          <a:p>
            <a:r>
              <a:rPr lang="en-US" sz="2800">
                <a:solidFill>
                  <a:srgbClr val="208879"/>
                </a:solidFill>
                <a:latin typeface="Arial (Body)"/>
                <a:cs typeface="Calibri"/>
              </a:rPr>
              <a:t>How to reach people </a:t>
            </a:r>
            <a:r>
              <a:rPr lang="en-US" sz="2800" b="1">
                <a:solidFill>
                  <a:srgbClr val="208879"/>
                </a:solidFill>
                <a:latin typeface="Arial (Body)"/>
                <a:cs typeface="Calibri"/>
              </a:rPr>
              <a:t>fearful of approaching services for support</a:t>
            </a:r>
            <a:r>
              <a:rPr lang="en-US" sz="2800">
                <a:solidFill>
                  <a:srgbClr val="208879"/>
                </a:solidFill>
                <a:latin typeface="Arial (Body)"/>
                <a:cs typeface="Calibri"/>
              </a:rPr>
              <a:t>?</a:t>
            </a:r>
          </a:p>
          <a:p>
            <a:pPr lvl="1"/>
            <a:r>
              <a:rPr lang="en-US" sz="2400">
                <a:solidFill>
                  <a:srgbClr val="208879"/>
                </a:solidFill>
                <a:latin typeface="Arial (Body)"/>
                <a:cs typeface="Calibri"/>
              </a:rPr>
              <a:t>Need grassroots partnership work with potential first responders (places people first go to for support/community): cafes, restaurants, faith groups, foodbanks.</a:t>
            </a:r>
          </a:p>
          <a:p>
            <a:pPr lvl="1">
              <a:spcAft>
                <a:spcPts val="1200"/>
              </a:spcAft>
            </a:pPr>
            <a:r>
              <a:rPr lang="en-US" sz="2400">
                <a:solidFill>
                  <a:srgbClr val="208879"/>
                </a:solidFill>
                <a:latin typeface="Arial (Body)"/>
                <a:cs typeface="Calibri"/>
              </a:rPr>
              <a:t>Responsibility of migrant sector to inform such institutions about implications of the Bill and how to support people without putting them at risk</a:t>
            </a:r>
          </a:p>
          <a:p>
            <a:r>
              <a:rPr lang="en-US" sz="2800">
                <a:solidFill>
                  <a:srgbClr val="208879"/>
                </a:solidFill>
                <a:latin typeface="Arial (Body)"/>
                <a:cs typeface="Calibri"/>
              </a:rPr>
              <a:t>How to accommodate people with </a:t>
            </a:r>
            <a:r>
              <a:rPr lang="en-US" sz="2800" b="1">
                <a:solidFill>
                  <a:srgbClr val="208879"/>
                </a:solidFill>
                <a:latin typeface="Arial (Body)"/>
                <a:cs typeface="Calibri"/>
              </a:rPr>
              <a:t>no move-on potential</a:t>
            </a:r>
            <a:r>
              <a:rPr lang="en-US" sz="2800">
                <a:solidFill>
                  <a:srgbClr val="208879"/>
                </a:solidFill>
                <a:latin typeface="Arial (Body)"/>
                <a:cs typeface="Calibri"/>
              </a:rPr>
              <a:t>?</a:t>
            </a:r>
          </a:p>
          <a:p>
            <a:r>
              <a:rPr lang="en-US" sz="2800" b="1">
                <a:solidFill>
                  <a:srgbClr val="208879"/>
                </a:solidFill>
                <a:latin typeface="Arial (Body)"/>
                <a:cs typeface="Calibri"/>
              </a:rPr>
              <a:t>How to communicate to funders </a:t>
            </a:r>
            <a:r>
              <a:rPr lang="en-US" sz="2800">
                <a:solidFill>
                  <a:srgbClr val="208879"/>
                </a:solidFill>
                <a:latin typeface="Arial (Body)"/>
                <a:cs typeface="Calibri"/>
              </a:rPr>
              <a:t>who are focused on ‘outcomes’?</a:t>
            </a:r>
          </a:p>
          <a:p>
            <a:pPr lvl="1">
              <a:spcAft>
                <a:spcPts val="1200"/>
              </a:spcAft>
            </a:pPr>
            <a:r>
              <a:rPr lang="en-US" sz="2400">
                <a:solidFill>
                  <a:srgbClr val="208879"/>
                </a:solidFill>
                <a:latin typeface="Arial (Body)"/>
                <a:cs typeface="Calibri"/>
              </a:rPr>
              <a:t>Need to change funders’ ideas of what ‘outcomes’ means. Saving people’s lives and providing a sense of community will be priority</a:t>
            </a:r>
          </a:p>
        </p:txBody>
      </p:sp>
    </p:spTree>
    <p:extLst>
      <p:ext uri="{BB962C8B-B14F-4D97-AF65-F5344CB8AC3E}">
        <p14:creationId xmlns:p14="http://schemas.microsoft.com/office/powerpoint/2010/main" val="2813467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p:cNvSpPr>
          <p:nvPr>
            <p:ph type="title"/>
          </p:nvPr>
        </p:nvSpPr>
        <p:spPr>
          <a:xfrm>
            <a:off x="1523880" y="1809000"/>
            <a:ext cx="9143640" cy="1937880"/>
          </a:xfrm>
          <a:prstGeom prst="rect">
            <a:avLst/>
          </a:prstGeom>
          <a:noFill/>
          <a:ln w="0">
            <a:noFill/>
          </a:ln>
        </p:spPr>
        <p:txBody>
          <a:bodyPr anchor="b">
            <a:noAutofit/>
          </a:bodyPr>
          <a:lstStyle/>
          <a:p>
            <a:pPr algn="ctr">
              <a:lnSpc>
                <a:spcPct val="90000"/>
              </a:lnSpc>
              <a:buNone/>
            </a:pPr>
            <a:r>
              <a:rPr lang="en-GB" sz="4400" b="1" strike="noStrike" spc="-1">
                <a:solidFill>
                  <a:srgbClr val="B30931"/>
                </a:solidFill>
                <a:latin typeface="Arial"/>
              </a:rPr>
              <a:t>Right to Remain Toolkit: a guide to the UK asylum and immigration system</a:t>
            </a:r>
            <a:endParaRPr lang="en-US" sz="4400" b="0" strike="noStrike" spc="-1">
              <a:solidFill>
                <a:srgbClr val="000000"/>
              </a:solidFill>
              <a:latin typeface="Arial"/>
            </a:endParaRPr>
          </a:p>
        </p:txBody>
      </p:sp>
      <p:sp>
        <p:nvSpPr>
          <p:cNvPr id="283" name="PlaceHolder 2"/>
          <p:cNvSpPr>
            <a:spLocks noGrp="1"/>
          </p:cNvSpPr>
          <p:nvPr>
            <p:ph type="subTitle"/>
          </p:nvPr>
        </p:nvSpPr>
        <p:spPr>
          <a:xfrm>
            <a:off x="1523880" y="3935880"/>
            <a:ext cx="9143640" cy="526320"/>
          </a:xfrm>
          <a:prstGeom prst="rect">
            <a:avLst/>
          </a:prstGeom>
          <a:noFill/>
          <a:ln w="0">
            <a:noFill/>
          </a:ln>
        </p:spPr>
        <p:txBody>
          <a:bodyPr anchor="t">
            <a:normAutofit fontScale="88000"/>
          </a:bodyPr>
          <a:lstStyle/>
          <a:p>
            <a:pPr algn="ctr">
              <a:lnSpc>
                <a:spcPct val="90000"/>
              </a:lnSpc>
              <a:spcBef>
                <a:spcPts val="1001"/>
              </a:spcBef>
              <a:buNone/>
              <a:tabLst>
                <a:tab pos="0" algn="l"/>
              </a:tabLst>
            </a:pPr>
            <a:r>
              <a:rPr lang="en-GB" sz="3600" b="0" strike="noStrike" spc="-1">
                <a:solidFill>
                  <a:srgbClr val="000000"/>
                </a:solidFill>
                <a:latin typeface="Arial"/>
              </a:rPr>
              <a:t>Eiri Ohtani, Right to Remain - 29 June 2023</a:t>
            </a:r>
            <a:endParaRPr lang="en-GB" sz="3600" b="0" strike="noStrike" spc="-1">
              <a:latin typeface="Arial"/>
            </a:endParaRPr>
          </a:p>
        </p:txBody>
      </p:sp>
    </p:spTree>
    <p:extLst>
      <p:ext uri="{BB962C8B-B14F-4D97-AF65-F5344CB8AC3E}">
        <p14:creationId xmlns:p14="http://schemas.microsoft.com/office/powerpoint/2010/main" val="193585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About Right to Remain</a:t>
            </a:r>
          </a:p>
        </p:txBody>
      </p:sp>
      <p:pic>
        <p:nvPicPr>
          <p:cNvPr id="285" name="Picture 284"/>
          <p:cNvPicPr/>
          <p:nvPr/>
        </p:nvPicPr>
        <p:blipFill>
          <a:blip r:embed="rId2"/>
          <a:stretch/>
        </p:blipFill>
        <p:spPr>
          <a:xfrm>
            <a:off x="900000" y="1643400"/>
            <a:ext cx="3756600" cy="3756600"/>
          </a:xfrm>
          <a:prstGeom prst="rect">
            <a:avLst/>
          </a:prstGeom>
          <a:ln w="0">
            <a:noFill/>
          </a:ln>
        </p:spPr>
      </p:pic>
      <p:sp>
        <p:nvSpPr>
          <p:cNvPr id="286" name="TextBox 3"/>
          <p:cNvSpPr/>
          <p:nvPr/>
        </p:nvSpPr>
        <p:spPr>
          <a:xfrm>
            <a:off x="182160" y="5996520"/>
            <a:ext cx="5830560" cy="4575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nSpc>
                <a:spcPct val="100000"/>
              </a:lnSpc>
              <a:buNone/>
            </a:pPr>
            <a:r>
              <a:rPr lang="en-US" sz="2400" b="0" strike="noStrike" spc="-1">
                <a:solidFill>
                  <a:srgbClr val="B30931"/>
                </a:solidFill>
                <a:latin typeface="Arial"/>
                <a:ea typeface="Arial"/>
              </a:rPr>
              <a:t>www.frontlinenetwork.org.uk/funding</a:t>
            </a:r>
            <a:endParaRPr lang="en-GB" sz="2400" b="0" strike="noStrike" spc="-1">
              <a:latin typeface="Arial"/>
            </a:endParaRPr>
          </a:p>
        </p:txBody>
      </p:sp>
      <p:sp>
        <p:nvSpPr>
          <p:cNvPr id="287" name="TextBox 286"/>
          <p:cNvSpPr txBox="1"/>
          <p:nvPr/>
        </p:nvSpPr>
        <p:spPr>
          <a:xfrm>
            <a:off x="5220000" y="1626480"/>
            <a:ext cx="5040000" cy="4056840"/>
          </a:xfrm>
          <a:prstGeom prst="rect">
            <a:avLst/>
          </a:prstGeom>
          <a:noFill/>
          <a:ln w="0">
            <a:noFill/>
          </a:ln>
        </p:spPr>
        <p:txBody>
          <a:bodyPr lIns="90000" tIns="45000" rIns="90000" bIns="45000" anchor="t">
            <a:noAutofit/>
          </a:bodyPr>
          <a:lstStyle/>
          <a:p>
            <a:r>
              <a:rPr lang="en-GB" sz="2000" b="0" strike="noStrike" spc="-1">
                <a:latin typeface="Arial"/>
              </a:rPr>
              <a:t>- We are a national migration justice organisation, formerly National Coalition of Anti-deportation Campaigns </a:t>
            </a:r>
          </a:p>
          <a:p>
            <a:endParaRPr lang="en-GB" sz="2000" b="0" strike="noStrike" spc="-1">
              <a:latin typeface="Arial"/>
            </a:endParaRPr>
          </a:p>
          <a:p>
            <a:r>
              <a:rPr lang="en-GB" sz="2000" b="0" strike="noStrike" spc="-1">
                <a:latin typeface="Arial"/>
              </a:rPr>
              <a:t>- Best known for its Right to Remain Toolkit, which was used by nearly a third of a million people in 2022/23, to navigate the UK’s complex and hostile asylum and immigration system </a:t>
            </a:r>
          </a:p>
          <a:p>
            <a:endParaRPr lang="en-GB" sz="2000" b="0" strike="noStrike" spc="-1">
              <a:latin typeface="Arial"/>
            </a:endParaRPr>
          </a:p>
          <a:p>
            <a:r>
              <a:rPr lang="en-GB" sz="2000" b="0" strike="noStrike" spc="-1">
                <a:latin typeface="Arial"/>
              </a:rPr>
              <a:t>- Promotes legal support (as distinct from legal advice) as a tool to build radical solidarity that protects everyone in our community</a:t>
            </a:r>
          </a:p>
        </p:txBody>
      </p:sp>
    </p:spTree>
    <p:extLst>
      <p:ext uri="{BB962C8B-B14F-4D97-AF65-F5344CB8AC3E}">
        <p14:creationId xmlns:p14="http://schemas.microsoft.com/office/powerpoint/2010/main" val="167947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p:nvPr>
        </p:nvSpPr>
        <p:spPr>
          <a:xfrm>
            <a:off x="5556600" y="1564200"/>
            <a:ext cx="477972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Free, on-line resources</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Developed for and with people going through the system and non-specialists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Step-by-step guide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Know your rights!</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Information and </a:t>
            </a:r>
            <a:r>
              <a:rPr lang="en-US" sz="2400" b="1" strike="noStrike" spc="-1">
                <a:solidFill>
                  <a:srgbClr val="000000"/>
                </a:solidFill>
                <a:latin typeface="Arial"/>
              </a:rPr>
              <a:t>action</a:t>
            </a: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Used by hundreds of groups to support their members/users and for staff and volunteer training  </a:t>
            </a:r>
          </a:p>
        </p:txBody>
      </p:sp>
      <p:pic>
        <p:nvPicPr>
          <p:cNvPr id="289" name="Picture 288"/>
          <p:cNvPicPr/>
          <p:nvPr/>
        </p:nvPicPr>
        <p:blipFill>
          <a:blip r:embed="rId2"/>
          <a:stretch/>
        </p:blipFill>
        <p:spPr>
          <a:xfrm>
            <a:off x="649800" y="1557360"/>
            <a:ext cx="4295520" cy="4336560"/>
          </a:xfrm>
          <a:prstGeom prst="rect">
            <a:avLst/>
          </a:prstGeom>
          <a:ln w="0">
            <a:noFill/>
          </a:ln>
        </p:spPr>
      </p:pic>
      <p:sp>
        <p:nvSpPr>
          <p:cNvPr id="290" name="PlaceHolder 2"/>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The Right to Remain Toolkit</a:t>
            </a:r>
          </a:p>
        </p:txBody>
      </p:sp>
    </p:spTree>
    <p:extLst>
      <p:ext uri="{BB962C8B-B14F-4D97-AF65-F5344CB8AC3E}">
        <p14:creationId xmlns:p14="http://schemas.microsoft.com/office/powerpoint/2010/main" val="351999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3C938-F303-FF88-DE20-D2AABD3E213A}"/>
              </a:ext>
            </a:extLst>
          </p:cNvPr>
          <p:cNvPicPr>
            <a:picLocks noChangeAspect="1"/>
          </p:cNvPicPr>
          <p:nvPr/>
        </p:nvPicPr>
        <p:blipFill>
          <a:blip r:embed="rId3"/>
          <a:stretch>
            <a:fillRect/>
          </a:stretch>
        </p:blipFill>
        <p:spPr>
          <a:xfrm>
            <a:off x="3386019" y="2513443"/>
            <a:ext cx="6656580" cy="1531688"/>
          </a:xfrm>
          <a:prstGeom prst="rect">
            <a:avLst/>
          </a:prstGeom>
        </p:spPr>
      </p:pic>
      <p:pic>
        <p:nvPicPr>
          <p:cNvPr id="9" name="Picture 8">
            <a:extLst>
              <a:ext uri="{FF2B5EF4-FFF2-40B4-BE49-F238E27FC236}">
                <a16:creationId xmlns:a16="http://schemas.microsoft.com/office/drawing/2014/main" id="{9503F17E-DC74-73E9-D5C6-735477E1E3D5}"/>
              </a:ext>
            </a:extLst>
          </p:cNvPr>
          <p:cNvPicPr>
            <a:picLocks noChangeAspect="1"/>
          </p:cNvPicPr>
          <p:nvPr/>
        </p:nvPicPr>
        <p:blipFill>
          <a:blip r:embed="rId4"/>
          <a:stretch>
            <a:fillRect/>
          </a:stretch>
        </p:blipFill>
        <p:spPr>
          <a:xfrm>
            <a:off x="0" y="0"/>
            <a:ext cx="3998771" cy="2732314"/>
          </a:xfrm>
          <a:prstGeom prst="rect">
            <a:avLst/>
          </a:prstGeom>
        </p:spPr>
      </p:pic>
    </p:spTree>
    <p:extLst>
      <p:ext uri="{BB962C8B-B14F-4D97-AF65-F5344CB8AC3E}">
        <p14:creationId xmlns:p14="http://schemas.microsoft.com/office/powerpoint/2010/main" val="206102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Context – our community</a:t>
            </a:r>
          </a:p>
        </p:txBody>
      </p:sp>
      <p:sp>
        <p:nvSpPr>
          <p:cNvPr id="292" name="PlaceHolder 2"/>
          <p:cNvSpPr>
            <a:spLocks noGrp="1"/>
          </p:cNvSpPr>
          <p:nvPr>
            <p:ph/>
          </p:nvPr>
        </p:nvSpPr>
        <p:spPr>
          <a:xfrm>
            <a:off x="407880" y="1410840"/>
            <a:ext cx="10032120" cy="45291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The impact of new laws (the Nationality and Borders Act and the Illegal Migration Bill) – more destitution, detention, limbo, disengaging from the system, confusion, fear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Lack of accurate, clear information – much misinformation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For many, it’s impossible or very hard to get legal advice. And many feel ashamed about their insecure immigration situation</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More people in undocumented or precarious immigration status, who struggle to surive and regularise their status – leading to harm of poverty and homelessness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Endemic ‘crisis’ of destitution, mental health etc worsened by the cost of living crisis - existing refugee/migrant support groups are beyond being overstretched &amp; having to change our approach</a:t>
            </a:r>
          </a:p>
        </p:txBody>
      </p:sp>
    </p:spTree>
    <p:extLst>
      <p:ext uri="{BB962C8B-B14F-4D97-AF65-F5344CB8AC3E}">
        <p14:creationId xmlns:p14="http://schemas.microsoft.com/office/powerpoint/2010/main" val="327068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Context - legal advice deserts</a:t>
            </a:r>
          </a:p>
        </p:txBody>
      </p:sp>
      <p:sp>
        <p:nvSpPr>
          <p:cNvPr id="294" name="PlaceHolder 2"/>
          <p:cNvSpPr>
            <a:spLocks noGrp="1"/>
          </p:cNvSpPr>
          <p:nvPr>
            <p:ph/>
          </p:nvPr>
        </p:nvSpPr>
        <p:spPr>
          <a:xfrm>
            <a:off x="407880" y="1260000"/>
            <a:ext cx="9441360" cy="45662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The area of immigration and asylum law is incredibly complex and fast changing – hard to understand, hard to navigate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The demand for legal advice has always outstripped the supply of legal advice – this will not change in the foreseeable future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Legal aid availability – this will not dramatically increase in the foreseeable future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Legal practitioner availability – this will not dramatically increase in the foreseeable future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Legal advice infrastructure – this will not dramatically improve in the foreseeable future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Geographical barriers – many areas are already ‘legal advice deserts’ and new areas of need are popping up everywhere</a:t>
            </a: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p:txBody>
      </p:sp>
    </p:spTree>
    <p:extLst>
      <p:ext uri="{BB962C8B-B14F-4D97-AF65-F5344CB8AC3E}">
        <p14:creationId xmlns:p14="http://schemas.microsoft.com/office/powerpoint/2010/main" val="397438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Some illustrations</a:t>
            </a:r>
          </a:p>
        </p:txBody>
      </p:sp>
      <p:sp>
        <p:nvSpPr>
          <p:cNvPr id="296" name="PlaceHolder 2"/>
          <p:cNvSpPr>
            <a:spLocks noGrp="1"/>
          </p:cNvSpPr>
          <p:nvPr>
            <p:ph/>
          </p:nvPr>
        </p:nvSpPr>
        <p:spPr>
          <a:xfrm>
            <a:off x="407880" y="1557360"/>
            <a:ext cx="1021212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The greatest area of needs – non-asylum immigration and nationality matters. The estimated number of undocumented people in the UK is 809,000 people, including children. </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ea typeface="Arial"/>
              </a:rPr>
              <a:t>‘The majority of Wales is without any immigration and asylum advice at all above Level 1.’</a:t>
            </a: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ea typeface="Arial"/>
              </a:rPr>
              <a:t>‘The South West - Across the region, there were 11 legal aid provider offices, almost all in the city of Bristol... One of these providers withdrew from legal aid in early 2022. There is one small provider in Plymouth, with a single caseworker, and one provider with a contract in Wiltshire, which has been unable to do any legal aid work as it cannot recruit a lawyer.’</a:t>
            </a: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1400" b="0" strike="noStrike" spc="-1">
                <a:solidFill>
                  <a:srgbClr val="000000"/>
                </a:solidFill>
                <a:latin typeface="Arial"/>
                <a:ea typeface="Arial"/>
              </a:rPr>
              <a:t>See </a:t>
            </a:r>
            <a:r>
              <a:rPr lang="en-US" sz="1400" b="0" i="1" strike="noStrike" spc="-1">
                <a:solidFill>
                  <a:srgbClr val="000000"/>
                </a:solidFill>
                <a:latin typeface="Arial"/>
                <a:ea typeface="Arial"/>
              </a:rPr>
              <a:t>NO ACCESS TO JUSTICE: HOW LEGAL ADVICE DESERTS FAIL REFUGEES, MIGRANTS AND OUR COMMUNITIES</a:t>
            </a:r>
            <a:r>
              <a:rPr lang="en-US" sz="1400" b="0" strike="noStrike" spc="-1">
                <a:solidFill>
                  <a:srgbClr val="000000"/>
                </a:solidFill>
                <a:latin typeface="Arial"/>
                <a:ea typeface="Arial"/>
              </a:rPr>
              <a:t> (MAY 2022)</a:t>
            </a:r>
            <a:endParaRPr lang="en-US" sz="1400" b="0" strike="noStrike" spc="-1">
              <a:solidFill>
                <a:srgbClr val="000000"/>
              </a:solidFill>
              <a:latin typeface="Arial"/>
            </a:endParaRPr>
          </a:p>
        </p:txBody>
      </p:sp>
    </p:spTree>
    <p:extLst>
      <p:ext uri="{BB962C8B-B14F-4D97-AF65-F5344CB8AC3E}">
        <p14:creationId xmlns:p14="http://schemas.microsoft.com/office/powerpoint/2010/main" val="4129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Toolkit Festival London – 17 May</a:t>
            </a:r>
          </a:p>
        </p:txBody>
      </p:sp>
      <p:pic>
        <p:nvPicPr>
          <p:cNvPr id="298" name="Picture 297"/>
          <p:cNvPicPr/>
          <p:nvPr/>
        </p:nvPicPr>
        <p:blipFill>
          <a:blip r:embed="rId2"/>
          <a:stretch/>
        </p:blipFill>
        <p:spPr>
          <a:xfrm>
            <a:off x="1713960" y="1557000"/>
            <a:ext cx="6829200" cy="4296600"/>
          </a:xfrm>
          <a:prstGeom prst="rect">
            <a:avLst/>
          </a:prstGeom>
          <a:ln w="0">
            <a:noFill/>
          </a:ln>
        </p:spPr>
      </p:pic>
    </p:spTree>
    <p:extLst>
      <p:ext uri="{BB962C8B-B14F-4D97-AF65-F5344CB8AC3E}">
        <p14:creationId xmlns:p14="http://schemas.microsoft.com/office/powerpoint/2010/main" val="86937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4800" b="1" strike="noStrike" spc="-1">
                <a:solidFill>
                  <a:srgbClr val="B30931"/>
                </a:solidFill>
                <a:latin typeface="Arial"/>
              </a:rPr>
              <a:t>Who can give immigration advice?</a:t>
            </a:r>
          </a:p>
        </p:txBody>
      </p:sp>
      <p:sp>
        <p:nvSpPr>
          <p:cNvPr id="300" name="PlaceHolder 2"/>
          <p:cNvSpPr>
            <a:spLocks noGrp="1"/>
          </p:cNvSpPr>
          <p:nvPr>
            <p:ph/>
          </p:nvPr>
        </p:nvSpPr>
        <p:spPr>
          <a:xfrm>
            <a:off x="407880" y="1260000"/>
            <a:ext cx="9441360" cy="4593960"/>
          </a:xfrm>
          <a:prstGeom prst="rect">
            <a:avLst/>
          </a:prstGeom>
          <a:noFill/>
          <a:ln w="0">
            <a:noFill/>
          </a:ln>
        </p:spPr>
        <p:txBody>
          <a:bodyPr anchor="t">
            <a:noAutofit/>
          </a:bodyPr>
          <a:lstStyle/>
          <a:p>
            <a:pPr marL="216000" indent="-216000">
              <a:spcAft>
                <a:spcPts val="1236"/>
              </a:spcAft>
              <a:buClr>
                <a:srgbClr val="000000"/>
              </a:buClr>
              <a:buSzPct val="45000"/>
              <a:buFont typeface="Wingdings" charset="2"/>
              <a:buChar char=""/>
            </a:pPr>
            <a:r>
              <a:rPr lang="en-GB" sz="2400" b="0" strike="noStrike" spc="-1">
                <a:solidFill>
                  <a:srgbClr val="000000"/>
                </a:solidFill>
                <a:latin typeface="Arial"/>
              </a:rPr>
              <a:t>It is illegal for anyone who isn’t accredited with </a:t>
            </a:r>
            <a:r>
              <a:rPr lang="en-GB" sz="2400" b="1" strike="noStrike" spc="-1">
                <a:solidFill>
                  <a:srgbClr val="000000"/>
                </a:solidFill>
                <a:latin typeface="Arial"/>
              </a:rPr>
              <a:t>OISC</a:t>
            </a:r>
            <a:r>
              <a:rPr lang="en-GB" sz="2400" b="0" strike="noStrike" spc="-1">
                <a:solidFill>
                  <a:srgbClr val="000000"/>
                </a:solidFill>
                <a:latin typeface="Arial"/>
              </a:rPr>
              <a:t> (The Office of the Immigration Services Commissioner) of or another regulatory body to give legal advice in asylum or immigration cases. </a:t>
            </a:r>
            <a:endParaRPr lang="en-GB" sz="2400" b="0" strike="noStrike" spc="-1">
              <a:latin typeface="Times New Roman"/>
            </a:endParaRPr>
          </a:p>
          <a:p>
            <a:pPr marL="216000" indent="-216000">
              <a:lnSpc>
                <a:spcPct val="115000"/>
              </a:lnSpc>
              <a:spcAft>
                <a:spcPts val="1236"/>
              </a:spcAft>
              <a:buClr>
                <a:srgbClr val="000000"/>
              </a:buClr>
              <a:buSzPct val="45000"/>
              <a:buFont typeface="Wingdings" charset="2"/>
              <a:buChar char=""/>
            </a:pPr>
            <a:r>
              <a:rPr lang="en-GB" sz="2400" b="0" strike="noStrike" spc="-1">
                <a:solidFill>
                  <a:srgbClr val="000000"/>
                </a:solidFill>
                <a:latin typeface="Arial"/>
              </a:rPr>
              <a:t>Legal advice is specific, direct, &amp; proposes a course of action (applications of legal rules and principles to a specific set of facts that proposes a course of action). </a:t>
            </a:r>
            <a:endParaRPr lang="en-GB" sz="2400" b="0" strike="noStrike" spc="-1">
              <a:latin typeface="Times New Roman"/>
            </a:endParaRPr>
          </a:p>
          <a:p>
            <a:pPr marL="216000" indent="-216000">
              <a:spcAft>
                <a:spcPts val="1236"/>
              </a:spcAft>
              <a:buClr>
                <a:srgbClr val="000000"/>
              </a:buClr>
              <a:buSzPct val="45000"/>
              <a:buFont typeface="Wingdings" charset="2"/>
              <a:buChar char=""/>
            </a:pPr>
            <a:r>
              <a:rPr lang="en-GB" sz="2400" b="0" strike="noStrike" spc="-1">
                <a:solidFill>
                  <a:srgbClr val="000000"/>
                </a:solidFill>
                <a:latin typeface="Arial"/>
              </a:rPr>
              <a:t>If you are not qualified to give </a:t>
            </a:r>
            <a:r>
              <a:rPr lang="en-GB" sz="2400" b="0" i="1" strike="noStrike" spc="-1">
                <a:solidFill>
                  <a:srgbClr val="000000"/>
                </a:solidFill>
                <a:latin typeface="Arial"/>
              </a:rPr>
              <a:t>legal advice</a:t>
            </a:r>
            <a:r>
              <a:rPr lang="en-GB" sz="2400" b="0" strike="noStrike" spc="-1">
                <a:solidFill>
                  <a:srgbClr val="000000"/>
                </a:solidFill>
                <a:latin typeface="Arial"/>
              </a:rPr>
              <a:t>, you can still give legal information. Legal information is factual, generic and does not address any one particular cause of action.</a:t>
            </a:r>
            <a:endParaRPr lang="en-GB" sz="2400" b="0" strike="noStrike" spc="-1">
              <a:latin typeface="Times New Roman"/>
            </a:endParaRPr>
          </a:p>
          <a:p>
            <a:pPr marL="216000" indent="-216000">
              <a:spcAft>
                <a:spcPts val="1236"/>
              </a:spcAft>
              <a:buClr>
                <a:srgbClr val="000000"/>
              </a:buClr>
              <a:buSzPct val="45000"/>
              <a:buFont typeface="Wingdings" charset="2"/>
              <a:buChar char=""/>
            </a:pPr>
            <a:r>
              <a:rPr lang="en-GB" sz="2400" b="0" strike="noStrike" spc="-1">
                <a:solidFill>
                  <a:srgbClr val="000000"/>
                </a:solidFill>
                <a:latin typeface="Arial"/>
                <a:hlinkClick r:id="rId2"/>
              </a:rPr>
              <a:t>https://righttoremain.org.uk/toolkit/yourlegalcase/#accredited</a:t>
            </a:r>
            <a:r>
              <a:rPr lang="en-GB" sz="2400" b="0" strike="noStrike" spc="-1">
                <a:solidFill>
                  <a:srgbClr val="000000"/>
                </a:solidFill>
                <a:latin typeface="Arial"/>
              </a:rPr>
              <a:t> </a:t>
            </a:r>
            <a:endParaRPr lang="en-GB" sz="2400" b="0" strike="noStrike" spc="-1">
              <a:latin typeface="Times New Roman"/>
            </a:endParaRPr>
          </a:p>
        </p:txBody>
      </p:sp>
    </p:spTree>
    <p:extLst>
      <p:ext uri="{BB962C8B-B14F-4D97-AF65-F5344CB8AC3E}">
        <p14:creationId xmlns:p14="http://schemas.microsoft.com/office/powerpoint/2010/main" val="3046113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What is legal support? </a:t>
            </a:r>
          </a:p>
        </p:txBody>
      </p:sp>
      <p:sp>
        <p:nvSpPr>
          <p:cNvPr id="302" name="PlaceHolder 2"/>
          <p:cNvSpPr>
            <a:spLocks noGrp="1"/>
          </p:cNvSpPr>
          <p:nvPr>
            <p:ph/>
          </p:nvPr>
        </p:nvSpPr>
        <p:spPr>
          <a:xfrm>
            <a:off x="407880" y="1557360"/>
            <a:ext cx="9441360" cy="4296600"/>
          </a:xfrm>
          <a:prstGeom prst="rect">
            <a:avLst/>
          </a:prstGeom>
          <a:noFill/>
          <a:ln w="0">
            <a:noFill/>
          </a:ln>
        </p:spPr>
        <p:txBody>
          <a:bodyPr anchor="t">
            <a:no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If you are not qualified to give legal advice, you can still share legal information. Legal information is factual, generic and does not address any one particular cause of action. For example, the information in the Toolkit. </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Providing legal information about the asylum and immigration systems is one form of legal support. This could be explaining how the asylum and immigration system works, what the most recent country guidance case on a certain country is, or explaining what an “injunction” is. This is not providing legal advice; it is sharing information.</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hlinkClick r:id="rId2"/>
              </a:rPr>
              <a:t>https://righttoremain.org.uk/toolkit/legal-support/</a:t>
            </a:r>
            <a:r>
              <a:rPr lang="en-US" sz="2400" b="0" strike="noStrike" spc="-1">
                <a:solidFill>
                  <a:srgbClr val="000000"/>
                </a:solidFill>
                <a:latin typeface="Arial"/>
              </a:rPr>
              <a:t> </a:t>
            </a:r>
          </a:p>
        </p:txBody>
      </p:sp>
    </p:spTree>
    <p:extLst>
      <p:ext uri="{BB962C8B-B14F-4D97-AF65-F5344CB8AC3E}">
        <p14:creationId xmlns:p14="http://schemas.microsoft.com/office/powerpoint/2010/main" val="99236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302"/>
          <p:cNvPicPr/>
          <p:nvPr/>
        </p:nvPicPr>
        <p:blipFill>
          <a:blip r:embed="rId2"/>
          <a:stretch/>
        </p:blipFill>
        <p:spPr>
          <a:xfrm>
            <a:off x="1440000" y="1173240"/>
            <a:ext cx="3440160" cy="4586760"/>
          </a:xfrm>
          <a:prstGeom prst="rect">
            <a:avLst/>
          </a:prstGeom>
          <a:ln w="0">
            <a:noFill/>
          </a:ln>
        </p:spPr>
      </p:pic>
      <p:pic>
        <p:nvPicPr>
          <p:cNvPr id="304" name="Picture 303"/>
          <p:cNvPicPr/>
          <p:nvPr/>
        </p:nvPicPr>
        <p:blipFill>
          <a:blip r:embed="rId3"/>
          <a:stretch/>
        </p:blipFill>
        <p:spPr>
          <a:xfrm>
            <a:off x="5501880" y="590760"/>
            <a:ext cx="3858120" cy="5169240"/>
          </a:xfrm>
          <a:prstGeom prst="rect">
            <a:avLst/>
          </a:prstGeom>
          <a:ln w="0">
            <a:noFill/>
          </a:ln>
        </p:spPr>
      </p:pic>
    </p:spTree>
    <p:extLst>
      <p:ext uri="{BB962C8B-B14F-4D97-AF65-F5344CB8AC3E}">
        <p14:creationId xmlns:p14="http://schemas.microsoft.com/office/powerpoint/2010/main" val="191737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Case study - individual</a:t>
            </a:r>
          </a:p>
        </p:txBody>
      </p:sp>
      <p:sp>
        <p:nvSpPr>
          <p:cNvPr id="306" name="PlaceHolder 2"/>
          <p:cNvSpPr>
            <a:spLocks noGrp="1"/>
          </p:cNvSpPr>
          <p:nvPr>
            <p:ph/>
          </p:nvPr>
        </p:nvSpPr>
        <p:spPr>
          <a:xfrm>
            <a:off x="407880" y="1557360"/>
            <a:ext cx="944136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Story of Glory</a:t>
            </a:r>
          </a:p>
        </p:txBody>
      </p:sp>
    </p:spTree>
    <p:extLst>
      <p:ext uri="{BB962C8B-B14F-4D97-AF65-F5344CB8AC3E}">
        <p14:creationId xmlns:p14="http://schemas.microsoft.com/office/powerpoint/2010/main" val="135905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Case study – support workers</a:t>
            </a:r>
          </a:p>
        </p:txBody>
      </p:sp>
      <p:sp>
        <p:nvSpPr>
          <p:cNvPr id="308" name="PlaceHolder 2"/>
          <p:cNvSpPr>
            <a:spLocks noGrp="1"/>
          </p:cNvSpPr>
          <p:nvPr>
            <p:ph/>
          </p:nvPr>
        </p:nvSpPr>
        <p:spPr>
          <a:xfrm>
            <a:off x="407880" y="1557360"/>
            <a:ext cx="944136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Story of Asylum Link Merseyside</a:t>
            </a:r>
          </a:p>
        </p:txBody>
      </p:sp>
    </p:spTree>
    <p:extLst>
      <p:ext uri="{BB962C8B-B14F-4D97-AF65-F5344CB8AC3E}">
        <p14:creationId xmlns:p14="http://schemas.microsoft.com/office/powerpoint/2010/main" val="7774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Priorities?</a:t>
            </a:r>
          </a:p>
        </p:txBody>
      </p:sp>
      <p:sp>
        <p:nvSpPr>
          <p:cNvPr id="310" name="PlaceHolder 2"/>
          <p:cNvSpPr>
            <a:spLocks noGrp="1"/>
          </p:cNvSpPr>
          <p:nvPr>
            <p:ph/>
          </p:nvPr>
        </p:nvSpPr>
        <p:spPr>
          <a:xfrm>
            <a:off x="407880" y="1260000"/>
            <a:ext cx="10212120" cy="4593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Find out who can give legal advice on immigration and asylum in your area and check their capacity (most likely to be oversubscribed and cannot take on any referrals)</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‘Mainstream’ asylum and immigration matters – it’s everyone’s concern!</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Consider how to support and give information (</a:t>
            </a:r>
            <a:r>
              <a:rPr lang="en-US" sz="2400" b="1" strike="noStrike" spc="-1">
                <a:solidFill>
                  <a:srgbClr val="000000"/>
                </a:solidFill>
                <a:latin typeface="Arial"/>
              </a:rPr>
              <a:t>repeatedly</a:t>
            </a:r>
            <a:r>
              <a:rPr lang="en-US" sz="2400" b="0" strike="noStrike" spc="-1">
                <a:solidFill>
                  <a:srgbClr val="000000"/>
                </a:solidFill>
                <a:latin typeface="Arial"/>
              </a:rPr>
              <a:t>) to people caught up in the system – so that they know what’s happening to their situation, consider their options (they need a safe place to do this!) and what steps they could be taking while waiting</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Make connections with other groups who can potentially provide </a:t>
            </a:r>
            <a:r>
              <a:rPr lang="en-US" sz="2400" b="1" strike="noStrike" spc="-1">
                <a:solidFill>
                  <a:srgbClr val="000000"/>
                </a:solidFill>
                <a:latin typeface="Arial"/>
              </a:rPr>
              <a:t>legal support </a:t>
            </a:r>
            <a:r>
              <a:rPr lang="en-US" sz="2400" b="0" strike="noStrike" spc="-1">
                <a:solidFill>
                  <a:srgbClr val="000000"/>
                </a:solidFill>
                <a:latin typeface="Arial"/>
              </a:rPr>
              <a:t>(not legal advice) so that people are not left alone to battle this hostile system on their own. We need more partnership and radical solidarity that cuts across ‘interest groups’.  </a:t>
            </a:r>
          </a:p>
        </p:txBody>
      </p:sp>
    </p:spTree>
    <p:extLst>
      <p:ext uri="{BB962C8B-B14F-4D97-AF65-F5344CB8AC3E}">
        <p14:creationId xmlns:p14="http://schemas.microsoft.com/office/powerpoint/2010/main" val="3671821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75475C-A942-2038-B2C4-4E168038D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472" y="141385"/>
            <a:ext cx="4211786" cy="967283"/>
          </a:xfrm>
          <a:prstGeom prst="rect">
            <a:avLst/>
          </a:prstGeom>
        </p:spPr>
      </p:pic>
      <p:pic>
        <p:nvPicPr>
          <p:cNvPr id="8" name="Content Placeholder 5">
            <a:extLst>
              <a:ext uri="{FF2B5EF4-FFF2-40B4-BE49-F238E27FC236}">
                <a16:creationId xmlns:a16="http://schemas.microsoft.com/office/drawing/2014/main" id="{2CE615E4-8C63-BAE6-5221-E3B06E3B8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18" y="11668"/>
            <a:ext cx="4833222" cy="6272086"/>
          </a:xfrm>
          <a:prstGeom prst="rect">
            <a:avLst/>
          </a:prstGeom>
        </p:spPr>
      </p:pic>
      <p:sp>
        <p:nvSpPr>
          <p:cNvPr id="4" name="TextBox 3">
            <a:extLst>
              <a:ext uri="{FF2B5EF4-FFF2-40B4-BE49-F238E27FC236}">
                <a16:creationId xmlns:a16="http://schemas.microsoft.com/office/drawing/2014/main" id="{61FC8166-3DB2-B542-C2AB-647CB9977581}"/>
              </a:ext>
            </a:extLst>
          </p:cNvPr>
          <p:cNvSpPr txBox="1"/>
          <p:nvPr/>
        </p:nvSpPr>
        <p:spPr>
          <a:xfrm>
            <a:off x="182218" y="5996608"/>
            <a:ext cx="5830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accent1"/>
                </a:solidFill>
                <a:ea typeface="+mn-lt"/>
                <a:cs typeface="+mn-lt"/>
              </a:rPr>
              <a:t>www.frontlinenetwork.org.uk/funding</a:t>
            </a:r>
            <a:endParaRPr lang="en-US" sz="2400">
              <a:solidFill>
                <a:schemeClr val="accent1"/>
              </a:solidFill>
              <a:cs typeface="Arial"/>
            </a:endParaRPr>
          </a:p>
        </p:txBody>
      </p:sp>
      <p:sp>
        <p:nvSpPr>
          <p:cNvPr id="5" name="Oval 4">
            <a:extLst>
              <a:ext uri="{FF2B5EF4-FFF2-40B4-BE49-F238E27FC236}">
                <a16:creationId xmlns:a16="http://schemas.microsoft.com/office/drawing/2014/main" id="{4DDC4803-50A3-E572-CAE4-F8DDC17DD4C4}"/>
              </a:ext>
            </a:extLst>
          </p:cNvPr>
          <p:cNvSpPr/>
          <p:nvPr/>
        </p:nvSpPr>
        <p:spPr>
          <a:xfrm>
            <a:off x="407988" y="1520210"/>
            <a:ext cx="2850523" cy="2686030"/>
          </a:xfrm>
          <a:prstGeom prst="ellipse">
            <a:avLst/>
          </a:prstGeom>
          <a:solidFill>
            <a:srgbClr val="B1D9DB"/>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white"/>
                </a:solidFill>
                <a:effectLst/>
                <a:uLnTx/>
                <a:uFillTx/>
                <a:latin typeface="Ubuntu"/>
                <a:ea typeface="+mn-ea"/>
                <a:cs typeface="+mn-cs"/>
              </a:rPr>
              <a:t>Our Vision:</a:t>
            </a:r>
            <a:r>
              <a:rPr kumimoji="0" lang="en-GB" sz="1500" b="1" i="0" u="none" strike="noStrike" kern="0" cap="none" spc="0" normalizeH="0" baseline="0" noProof="0">
                <a:ln>
                  <a:noFill/>
                </a:ln>
                <a:solidFill>
                  <a:prstClr val="black"/>
                </a:solidFill>
                <a:effectLst/>
                <a:uLnTx/>
                <a:uFillTx/>
                <a:latin typeface="Ubuntu"/>
                <a:ea typeface="+mn-ea"/>
                <a:cs typeface="+mn-cs"/>
              </a:rPr>
              <a:t> </a:t>
            </a:r>
            <a:endParaRPr kumimoji="0" lang="en-GB" sz="1500" b="1" i="0" u="none" strike="noStrike" kern="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black"/>
                </a:solidFill>
                <a:effectLst/>
                <a:uLnTx/>
                <a:uFillTx/>
                <a:latin typeface="Ubuntu"/>
                <a:ea typeface="+mn-ea"/>
                <a:cs typeface="+mn-cs"/>
              </a:rPr>
              <a:t>A commitment to bringing an end to destitution amongst people seeking asylum, refugees and migrants with no recourse to public funds living in the UK</a:t>
            </a:r>
            <a:r>
              <a:rPr kumimoji="0" lang="en-GB" sz="1500" b="1" i="0" u="none" strike="noStrike" kern="0" cap="none" spc="0" normalizeH="0" baseline="0" noProof="0">
                <a:ln>
                  <a:noFill/>
                </a:ln>
                <a:solidFill>
                  <a:prstClr val="black"/>
                </a:solidFill>
                <a:effectLst/>
                <a:uLnTx/>
                <a:uFillTx/>
                <a:latin typeface="Calibri" panose="020F0502020204030204"/>
                <a:ea typeface="+mn-ea"/>
                <a:cs typeface="+mn-cs"/>
              </a:rPr>
              <a:t>.</a:t>
            </a:r>
            <a:endParaRPr kumimoji="0" lang="en-GB" sz="1500" b="1" i="0" u="none" strike="noStrike" kern="0" cap="none" spc="0" normalizeH="0" baseline="0" noProof="0">
              <a:ln>
                <a:noFill/>
              </a:ln>
              <a:solidFill>
                <a:prstClr val="black"/>
              </a:solidFill>
              <a:effectLst/>
              <a:uLnTx/>
              <a:uFillTx/>
              <a:latin typeface="Calibri" panose="020F0502020204030204"/>
              <a:ea typeface="+mn-ea"/>
              <a:cs typeface="Calibri"/>
            </a:endParaRPr>
          </a:p>
        </p:txBody>
      </p:sp>
      <p:sp>
        <p:nvSpPr>
          <p:cNvPr id="6" name="Oval 5">
            <a:extLst>
              <a:ext uri="{FF2B5EF4-FFF2-40B4-BE49-F238E27FC236}">
                <a16:creationId xmlns:a16="http://schemas.microsoft.com/office/drawing/2014/main" id="{D7A13F94-478B-FFC0-9BA2-0D9999653F25}"/>
              </a:ext>
            </a:extLst>
          </p:cNvPr>
          <p:cNvSpPr/>
          <p:nvPr/>
        </p:nvSpPr>
        <p:spPr>
          <a:xfrm>
            <a:off x="2791151" y="2889115"/>
            <a:ext cx="3304849" cy="3107493"/>
          </a:xfrm>
          <a:prstGeom prst="ellipse">
            <a:avLst/>
          </a:prstGeom>
          <a:solidFill>
            <a:srgbClr val="CF93C1"/>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500" b="1" i="0" u="none" strike="noStrike" kern="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black"/>
                </a:solidFill>
                <a:effectLst/>
                <a:uLnTx/>
                <a:uFillTx/>
                <a:latin typeface="Ubuntu"/>
                <a:ea typeface="+mn-ea"/>
                <a:cs typeface="+mn-cs"/>
              </a:rPr>
              <a:t>Our Mission: </a:t>
            </a:r>
            <a:endParaRPr kumimoji="0" lang="en-GB" sz="1500" b="1" i="0" u="none" strike="noStrike" kern="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white"/>
                </a:solidFill>
                <a:effectLst/>
                <a:uLnTx/>
                <a:uFillTx/>
                <a:latin typeface="Ubuntu"/>
                <a:ea typeface="+mn-ea"/>
                <a:cs typeface="+mn-cs"/>
              </a:rPr>
              <a:t>To promote best practice in and support the establishment of accommodation projects </a:t>
            </a:r>
            <a:r>
              <a:rPr kumimoji="0" lang="en-GB" sz="1500" b="1" i="0" u="none" strike="noStrike" kern="0" cap="none" spc="0" normalizeH="0" baseline="0" noProof="0">
                <a:ln>
                  <a:noFill/>
                </a:ln>
                <a:solidFill>
                  <a:prstClr val="black"/>
                </a:solidFill>
                <a:effectLst/>
                <a:uLnTx/>
                <a:uFillTx/>
                <a:latin typeface="Ubuntu"/>
                <a:ea typeface="+mn-ea"/>
                <a:cs typeface="+mn-cs"/>
              </a:rPr>
              <a:t>that reduce destitution amongst people seeking asylum, refugees &amp; migrants with no recourse to public funds. </a:t>
            </a:r>
            <a:endParaRPr kumimoji="0" lang="en-GB" sz="1500" b="1" i="0" u="none" strike="noStrike" kern="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prstClr val="black"/>
              </a:solidFill>
              <a:effectLst/>
              <a:uLnTx/>
              <a:uFillTx/>
              <a:latin typeface="Ubuntu"/>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7" name="Oval 6">
            <a:extLst>
              <a:ext uri="{FF2B5EF4-FFF2-40B4-BE49-F238E27FC236}">
                <a16:creationId xmlns:a16="http://schemas.microsoft.com/office/drawing/2014/main" id="{51EBF1CF-5A8A-7C0B-06E7-F08A72CDA0E7}"/>
              </a:ext>
            </a:extLst>
          </p:cNvPr>
          <p:cNvSpPr/>
          <p:nvPr/>
        </p:nvSpPr>
        <p:spPr>
          <a:xfrm>
            <a:off x="8986405" y="839490"/>
            <a:ext cx="2992235" cy="2807950"/>
          </a:xfrm>
          <a:prstGeom prst="ellipse">
            <a:avLst/>
          </a:prstGeom>
          <a:solidFill>
            <a:srgbClr val="97BE50"/>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prstClr val="white"/>
                </a:solidFill>
                <a:effectLst/>
                <a:uLnTx/>
                <a:uFillTx/>
                <a:latin typeface="Calibri" panose="020F0502020204030204"/>
                <a:ea typeface="Calibri" panose="020F0502020204030204"/>
                <a:cs typeface="Calibri" panose="020F0502020204030204"/>
              </a:rPr>
              <a:t>NACCOM </a:t>
            </a:r>
            <a:endParaRPr kumimoji="0" lang="en-US" b="0" i="0" u="none" strike="noStrike" kern="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 very diverse </a:t>
            </a:r>
            <a:endParaRPr kumimoji="0" lang="en-US" b="0"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Network of 135</a:t>
            </a:r>
            <a:endParaRPr kumimoji="0" lang="en-US" b="0"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Members </a:t>
            </a:r>
            <a:endParaRPr kumimoji="0" lang="en-US" b="0"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(c. 70 provide accommodation)</a:t>
            </a:r>
            <a:endParaRPr kumimoji="0" lang="en-US" b="0" i="0" u="none" strike="noStrike" kern="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966174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Picture 310"/>
          <p:cNvPicPr/>
          <p:nvPr/>
        </p:nvPicPr>
        <p:blipFill>
          <a:blip r:embed="rId2"/>
          <a:stretch/>
        </p:blipFill>
        <p:spPr>
          <a:xfrm>
            <a:off x="900000" y="1080000"/>
            <a:ext cx="3420000" cy="4541400"/>
          </a:xfrm>
          <a:prstGeom prst="rect">
            <a:avLst/>
          </a:prstGeom>
          <a:ln w="0">
            <a:noFill/>
          </a:ln>
        </p:spPr>
      </p:pic>
      <p:pic>
        <p:nvPicPr>
          <p:cNvPr id="312" name="Picture 311"/>
          <p:cNvPicPr/>
          <p:nvPr/>
        </p:nvPicPr>
        <p:blipFill>
          <a:blip r:embed="rId3"/>
          <a:stretch/>
        </p:blipFill>
        <p:spPr>
          <a:xfrm>
            <a:off x="4619880" y="1080000"/>
            <a:ext cx="6000120" cy="4500000"/>
          </a:xfrm>
          <a:prstGeom prst="rect">
            <a:avLst/>
          </a:prstGeom>
          <a:ln w="0">
            <a:noFill/>
          </a:ln>
        </p:spPr>
      </p:pic>
    </p:spTree>
    <p:extLst>
      <p:ext uri="{BB962C8B-B14F-4D97-AF65-F5344CB8AC3E}">
        <p14:creationId xmlns:p14="http://schemas.microsoft.com/office/powerpoint/2010/main" val="549901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Working with lawyers?</a:t>
            </a:r>
            <a:endParaRPr lang="en-US" sz="5400" b="0" strike="noStrike" spc="-1">
              <a:solidFill>
                <a:srgbClr val="000000"/>
              </a:solidFill>
              <a:latin typeface="Arial"/>
            </a:endParaRPr>
          </a:p>
        </p:txBody>
      </p:sp>
      <p:sp>
        <p:nvSpPr>
          <p:cNvPr id="314" name="PlaceHolder 2"/>
          <p:cNvSpPr>
            <a:spLocks noGrp="1"/>
          </p:cNvSpPr>
          <p:nvPr>
            <p:ph/>
          </p:nvPr>
        </p:nvSpPr>
        <p:spPr>
          <a:xfrm>
            <a:off x="407880" y="1557360"/>
            <a:ext cx="9441360" cy="429660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It is extremely important that people know what to expect and how to work with their lawyers to avoid potential risks.</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Even if you have a lawyer, it’s important to understand your own legal case – this is your case and your life and you need to keep track of what is happening and whether your lawyer is doing the things they should be.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You need to know your rights at different stages of the system, and know what the options are for the stage you are at. Knowing what could come next will help you prepare. You need to take an active role in your legal case.</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https://righttoremain.org.uk/toolkit/yourlegalcase/ </a:t>
            </a: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p:txBody>
      </p:sp>
    </p:spTree>
    <p:extLst>
      <p:ext uri="{BB962C8B-B14F-4D97-AF65-F5344CB8AC3E}">
        <p14:creationId xmlns:p14="http://schemas.microsoft.com/office/powerpoint/2010/main" val="285516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Build power with us and others</a:t>
            </a:r>
          </a:p>
        </p:txBody>
      </p:sp>
      <p:sp>
        <p:nvSpPr>
          <p:cNvPr id="316" name="PlaceHolder 2"/>
          <p:cNvSpPr>
            <a:spLocks noGrp="1"/>
          </p:cNvSpPr>
          <p:nvPr>
            <p:ph/>
          </p:nvPr>
        </p:nvSpPr>
        <p:spPr>
          <a:xfrm>
            <a:off x="407880" y="1557360"/>
            <a:ext cx="9852120" cy="4296600"/>
          </a:xfrm>
          <a:prstGeom prst="rect">
            <a:avLst/>
          </a:prstGeom>
          <a:noFill/>
          <a:ln w="0">
            <a:noFill/>
          </a:ln>
        </p:spPr>
        <p:txBody>
          <a:bodyPr anchor="t">
            <a:no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Come to Knowledge is Power online workshops (asylum) – 25 July</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Invite us to talk about how to use the Toolkit (it’s not always useful to give people just the link to the Toolkit!)</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Commission us to run workshops (currently on asylum only but happy to receive requests)</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Receive our bite-sized legal updates </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Order user-friend flyers to signpost people to the Toolkit</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Come to Toolkit Festivals: Newcastle (12 July) and Worcester (27 July)</a:t>
            </a:r>
          </a:p>
          <a:p>
            <a:pPr marL="432000" indent="-324000">
              <a:spcBef>
                <a:spcPts val="1417"/>
              </a:spcBef>
              <a:buClr>
                <a:srgbClr val="000000"/>
              </a:buClr>
              <a:buSzPct val="45000"/>
              <a:buFont typeface="Wingdings" charset="2"/>
              <a:buChar char=""/>
            </a:pPr>
            <a:r>
              <a:rPr lang="en-US" sz="2400" b="0" strike="noStrike" spc="-1">
                <a:solidFill>
                  <a:srgbClr val="000000"/>
                </a:solidFill>
                <a:latin typeface="Arial"/>
              </a:rPr>
              <a:t>Talk to us! Campaign and fight together with us and others!</a:t>
            </a:r>
          </a:p>
        </p:txBody>
      </p:sp>
    </p:spTree>
    <p:extLst>
      <p:ext uri="{BB962C8B-B14F-4D97-AF65-F5344CB8AC3E}">
        <p14:creationId xmlns:p14="http://schemas.microsoft.com/office/powerpoint/2010/main" val="169675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p:cNvSpPr>
          <p:nvPr>
            <p:ph type="title"/>
          </p:nvPr>
        </p:nvSpPr>
        <p:spPr>
          <a:xfrm>
            <a:off x="407880" y="456840"/>
            <a:ext cx="11375640" cy="954000"/>
          </a:xfrm>
          <a:prstGeom prst="rect">
            <a:avLst/>
          </a:prstGeom>
          <a:noFill/>
          <a:ln w="0">
            <a:noFill/>
          </a:ln>
        </p:spPr>
        <p:txBody>
          <a:bodyPr anchor="t">
            <a:noAutofit/>
          </a:bodyPr>
          <a:lstStyle/>
          <a:p>
            <a:pPr>
              <a:lnSpc>
                <a:spcPct val="90000"/>
              </a:lnSpc>
              <a:buNone/>
            </a:pPr>
            <a:r>
              <a:rPr lang="en-US" sz="5400" b="1" strike="noStrike" spc="-1">
                <a:solidFill>
                  <a:srgbClr val="B30931"/>
                </a:solidFill>
                <a:latin typeface="Arial"/>
              </a:rPr>
              <a:t>Thank you!</a:t>
            </a:r>
            <a:endParaRPr lang="en-US" sz="5400" b="0" strike="noStrike" spc="-1">
              <a:solidFill>
                <a:srgbClr val="000000"/>
              </a:solidFill>
              <a:latin typeface="Arial"/>
            </a:endParaRPr>
          </a:p>
        </p:txBody>
      </p:sp>
      <p:sp>
        <p:nvSpPr>
          <p:cNvPr id="318" name="PlaceHolder 2"/>
          <p:cNvSpPr>
            <a:spLocks noGrp="1"/>
          </p:cNvSpPr>
          <p:nvPr>
            <p:ph/>
          </p:nvPr>
        </p:nvSpPr>
        <p:spPr>
          <a:xfrm>
            <a:off x="5307480" y="1564200"/>
            <a:ext cx="4521960" cy="433044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 </a:t>
            </a:r>
            <a:r>
              <a:rPr lang="en-US" sz="2400" b="0" strike="noStrike" spc="-1">
                <a:solidFill>
                  <a:srgbClr val="000000"/>
                </a:solidFill>
                <a:latin typeface="Arial"/>
                <a:hlinkClick r:id="rId2"/>
              </a:rPr>
              <a:t>www.righttoremain.org.uk</a:t>
            </a: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@right_to_remain</a:t>
            </a: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Contact – Eiri Ohtani</a:t>
            </a: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hlinkClick r:id="rId3"/>
              </a:rPr>
              <a:t>eiri@righttoremain.org.uk</a:t>
            </a: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a:p>
            <a:pPr marL="228600" indent="-228600">
              <a:lnSpc>
                <a:spcPct val="90000"/>
              </a:lnSpc>
              <a:spcBef>
                <a:spcPts val="1001"/>
              </a:spcBef>
              <a:buClr>
                <a:srgbClr val="000000"/>
              </a:buClr>
              <a:buFont typeface="Arial"/>
              <a:buChar char="•"/>
            </a:pPr>
            <a:r>
              <a:rPr lang="en-US" sz="2400" b="0" strike="noStrike" spc="-1">
                <a:solidFill>
                  <a:srgbClr val="000000"/>
                </a:solidFill>
                <a:latin typeface="Arial"/>
              </a:rPr>
              <a:t>#NoOneIsIllegal</a:t>
            </a:r>
          </a:p>
          <a:p>
            <a:pPr marL="228600" indent="-228600">
              <a:lnSpc>
                <a:spcPct val="90000"/>
              </a:lnSpc>
              <a:spcBef>
                <a:spcPts val="1001"/>
              </a:spcBef>
              <a:buClr>
                <a:srgbClr val="000000"/>
              </a:buClr>
              <a:buFont typeface="Arial"/>
              <a:buChar char="•"/>
            </a:pPr>
            <a:endParaRPr lang="en-US" sz="2400" b="0" strike="noStrike" spc="-1">
              <a:solidFill>
                <a:srgbClr val="000000"/>
              </a:solidFill>
              <a:latin typeface="Arial"/>
            </a:endParaRPr>
          </a:p>
        </p:txBody>
      </p:sp>
      <p:pic>
        <p:nvPicPr>
          <p:cNvPr id="319" name="Picture 318"/>
          <p:cNvPicPr/>
          <p:nvPr/>
        </p:nvPicPr>
        <p:blipFill>
          <a:blip r:embed="rId4"/>
          <a:stretch/>
        </p:blipFill>
        <p:spPr>
          <a:xfrm>
            <a:off x="1045080" y="1563480"/>
            <a:ext cx="3247560" cy="4330440"/>
          </a:xfrm>
          <a:prstGeom prst="rect">
            <a:avLst/>
          </a:prstGeom>
          <a:ln w="0">
            <a:noFill/>
          </a:ln>
        </p:spPr>
      </p:pic>
    </p:spTree>
    <p:extLst>
      <p:ext uri="{BB962C8B-B14F-4D97-AF65-F5344CB8AC3E}">
        <p14:creationId xmlns:p14="http://schemas.microsoft.com/office/powerpoint/2010/main" val="975153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coventry refugee and migrant centre logo">
            <a:extLst>
              <a:ext uri="{FF2B5EF4-FFF2-40B4-BE49-F238E27FC236}">
                <a16:creationId xmlns:a16="http://schemas.microsoft.com/office/drawing/2014/main" id="{8AC9E198-9934-490E-22D8-BAAAD928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732" y="2447276"/>
            <a:ext cx="6862535" cy="196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D2ACDA9-4957-4E23-83BA-D31279F89577}"/>
              </a:ext>
            </a:extLst>
          </p:cNvPr>
          <p:cNvSpPr>
            <a:spLocks noGrp="1"/>
          </p:cNvSpPr>
          <p:nvPr>
            <p:ph sz="quarter" idx="10"/>
          </p:nvPr>
        </p:nvSpPr>
        <p:spPr>
          <a:xfrm>
            <a:off x="407988" y="1557338"/>
            <a:ext cx="11211926" cy="4337050"/>
          </a:xfrm>
        </p:spPr>
        <p:txBody>
          <a:bodyPr/>
          <a:lstStyle/>
          <a:p>
            <a:r>
              <a:rPr lang="en-GB"/>
              <a:t>Asylum seekers – initial accommodation (Section 98), dispersal accommodation (Section 95)</a:t>
            </a:r>
          </a:p>
          <a:p>
            <a:r>
              <a:rPr lang="en-GB"/>
              <a:t>Failed asylum seekers – Section 4</a:t>
            </a:r>
          </a:p>
          <a:p>
            <a:r>
              <a:rPr lang="en-GB"/>
              <a:t>Refugees, LTR, ILTR, EUSS settled, some EUSS pre-settled etc. – access to social/private housing, housing support including temporary and supported accommodation</a:t>
            </a:r>
          </a:p>
          <a:p>
            <a:r>
              <a:rPr lang="en-GB"/>
              <a:t>UASC – Local Authority Children’s services</a:t>
            </a:r>
          </a:p>
          <a:p>
            <a:r>
              <a:rPr lang="en-GB"/>
              <a:t>Ukrainians (Homes for Ukraine) – sponsorship by UK resident</a:t>
            </a:r>
          </a:p>
          <a:p>
            <a:endParaRPr lang="en-GB"/>
          </a:p>
        </p:txBody>
      </p:sp>
      <p:sp>
        <p:nvSpPr>
          <p:cNvPr id="9" name="Title 8">
            <a:extLst>
              <a:ext uri="{FF2B5EF4-FFF2-40B4-BE49-F238E27FC236}">
                <a16:creationId xmlns:a16="http://schemas.microsoft.com/office/drawing/2014/main" id="{9E87C60B-4177-4A54-A52A-2764B620E31C}"/>
              </a:ext>
            </a:extLst>
          </p:cNvPr>
          <p:cNvSpPr>
            <a:spLocks noGrp="1"/>
          </p:cNvSpPr>
          <p:nvPr>
            <p:ph type="title"/>
          </p:nvPr>
        </p:nvSpPr>
        <p:spPr/>
        <p:txBody>
          <a:bodyPr/>
          <a:lstStyle/>
          <a:p>
            <a:r>
              <a:rPr lang="en-GB"/>
              <a:t>Housing Support</a:t>
            </a:r>
          </a:p>
        </p:txBody>
      </p:sp>
    </p:spTree>
    <p:extLst>
      <p:ext uri="{BB962C8B-B14F-4D97-AF65-F5344CB8AC3E}">
        <p14:creationId xmlns:p14="http://schemas.microsoft.com/office/powerpoint/2010/main" val="2659385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886AC6-CC33-CF60-7F8E-E231E0C66444}"/>
              </a:ext>
            </a:extLst>
          </p:cNvPr>
          <p:cNvPicPr>
            <a:picLocks noChangeAspect="1"/>
          </p:cNvPicPr>
          <p:nvPr/>
        </p:nvPicPr>
        <p:blipFill rotWithShape="1">
          <a:blip r:embed="rId2">
            <a:alphaModFix amt="35000"/>
          </a:blip>
          <a:srcRect l="51397" b="37015"/>
          <a:stretch/>
        </p:blipFill>
        <p:spPr>
          <a:xfrm>
            <a:off x="975666" y="1411357"/>
            <a:ext cx="10075016" cy="4187704"/>
          </a:xfrm>
          <a:prstGeom prst="rect">
            <a:avLst/>
          </a:prstGeom>
        </p:spPr>
      </p:pic>
      <p:sp>
        <p:nvSpPr>
          <p:cNvPr id="2" name="Title 1">
            <a:extLst>
              <a:ext uri="{FF2B5EF4-FFF2-40B4-BE49-F238E27FC236}">
                <a16:creationId xmlns:a16="http://schemas.microsoft.com/office/drawing/2014/main" id="{A46C7C0A-052F-4759-9350-EDA53DDFF64D}"/>
              </a:ext>
            </a:extLst>
          </p:cNvPr>
          <p:cNvSpPr>
            <a:spLocks noGrp="1"/>
          </p:cNvSpPr>
          <p:nvPr>
            <p:ph type="title"/>
          </p:nvPr>
        </p:nvSpPr>
        <p:spPr>
          <a:xfrm>
            <a:off x="869096" y="335220"/>
            <a:ext cx="10453807" cy="954428"/>
          </a:xfrm>
        </p:spPr>
        <p:txBody>
          <a:bodyPr/>
          <a:lstStyle/>
          <a:p>
            <a:r>
              <a:rPr lang="en-GB"/>
              <a:t>Combatting Destitution Project</a:t>
            </a:r>
          </a:p>
        </p:txBody>
      </p:sp>
      <p:sp>
        <p:nvSpPr>
          <p:cNvPr id="3" name="Content Placeholder 2">
            <a:extLst>
              <a:ext uri="{FF2B5EF4-FFF2-40B4-BE49-F238E27FC236}">
                <a16:creationId xmlns:a16="http://schemas.microsoft.com/office/drawing/2014/main" id="{DCE281EE-0560-4867-A362-F0B8865E4035}"/>
              </a:ext>
            </a:extLst>
          </p:cNvPr>
          <p:cNvSpPr>
            <a:spLocks noGrp="1"/>
          </p:cNvSpPr>
          <p:nvPr>
            <p:ph idx="1"/>
          </p:nvPr>
        </p:nvSpPr>
        <p:spPr>
          <a:xfrm>
            <a:off x="1048820" y="1822207"/>
            <a:ext cx="9928707" cy="1614928"/>
          </a:xfrm>
        </p:spPr>
        <p:txBody>
          <a:bodyPr/>
          <a:lstStyle/>
          <a:p>
            <a:pPr marL="0" indent="0" algn="just">
              <a:buNone/>
            </a:pPr>
            <a:r>
              <a:rPr lang="en-GB"/>
              <a:t>The project aims to alleviate the causes and consequences of destitution amongst refugees and migrants in Coventry. </a:t>
            </a:r>
          </a:p>
          <a:p>
            <a:pPr marL="0" indent="0" algn="just">
              <a:buNone/>
            </a:pPr>
            <a:r>
              <a:rPr lang="en-GB"/>
              <a:t>Aimed at failed asylum seekers and others who have no recourse to public funds due to their immigration status</a:t>
            </a:r>
          </a:p>
        </p:txBody>
      </p:sp>
      <p:sp>
        <p:nvSpPr>
          <p:cNvPr id="4" name="TextBox 3">
            <a:extLst>
              <a:ext uri="{FF2B5EF4-FFF2-40B4-BE49-F238E27FC236}">
                <a16:creationId xmlns:a16="http://schemas.microsoft.com/office/drawing/2014/main" id="{61FC8166-3DB2-B542-C2AB-647CB9977581}"/>
              </a:ext>
            </a:extLst>
          </p:cNvPr>
          <p:cNvSpPr txBox="1"/>
          <p:nvPr/>
        </p:nvSpPr>
        <p:spPr>
          <a:xfrm>
            <a:off x="182218" y="5996608"/>
            <a:ext cx="5830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accent1"/>
                </a:solidFill>
                <a:ea typeface="+mn-lt"/>
                <a:cs typeface="+mn-lt"/>
              </a:rPr>
              <a:t>www.frontlinenetwork.org.uk/funding</a:t>
            </a:r>
            <a:endParaRPr lang="en-US" sz="2400">
              <a:solidFill>
                <a:schemeClr val="accent1"/>
              </a:solidFill>
              <a:cs typeface="Arial"/>
            </a:endParaRPr>
          </a:p>
        </p:txBody>
      </p:sp>
      <p:pic>
        <p:nvPicPr>
          <p:cNvPr id="1026" name="Picture 12" descr="Icon&#10;&#10;Description automatically generated">
            <a:extLst>
              <a:ext uri="{FF2B5EF4-FFF2-40B4-BE49-F238E27FC236}">
                <a16:creationId xmlns:a16="http://schemas.microsoft.com/office/drawing/2014/main" id="{7FFA2D1E-830F-028C-136B-6559C8EF5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725" y="3831716"/>
            <a:ext cx="5022898" cy="161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4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7C0A-052F-4759-9350-EDA53DDFF64D}"/>
              </a:ext>
            </a:extLst>
          </p:cNvPr>
          <p:cNvSpPr>
            <a:spLocks noGrp="1"/>
          </p:cNvSpPr>
          <p:nvPr>
            <p:ph type="title"/>
          </p:nvPr>
        </p:nvSpPr>
        <p:spPr/>
        <p:txBody>
          <a:bodyPr/>
          <a:lstStyle/>
          <a:p>
            <a:r>
              <a:rPr lang="en-GB"/>
              <a:t>Combatting Destitution Project</a:t>
            </a:r>
          </a:p>
        </p:txBody>
      </p:sp>
      <p:sp>
        <p:nvSpPr>
          <p:cNvPr id="3" name="Content Placeholder 2">
            <a:extLst>
              <a:ext uri="{FF2B5EF4-FFF2-40B4-BE49-F238E27FC236}">
                <a16:creationId xmlns:a16="http://schemas.microsoft.com/office/drawing/2014/main" id="{DCE281EE-0560-4867-A362-F0B8865E4035}"/>
              </a:ext>
            </a:extLst>
          </p:cNvPr>
          <p:cNvSpPr>
            <a:spLocks noGrp="1"/>
          </p:cNvSpPr>
          <p:nvPr>
            <p:ph idx="1"/>
          </p:nvPr>
        </p:nvSpPr>
        <p:spPr>
          <a:xfrm>
            <a:off x="758993" y="2222879"/>
            <a:ext cx="5688010" cy="2962207"/>
          </a:xfrm>
        </p:spPr>
        <p:txBody>
          <a:bodyPr/>
          <a:lstStyle/>
          <a:p>
            <a:pPr algn="just"/>
            <a:r>
              <a:rPr lang="en-GB"/>
              <a:t>Holistic and individualised support: immigration, accommodation (</a:t>
            </a:r>
            <a:r>
              <a:rPr lang="en-GB" err="1"/>
              <a:t>inc</a:t>
            </a:r>
            <a:r>
              <a:rPr lang="en-GB"/>
              <a:t> female only property), subsistence, counselling/wellbeing support, social groups/events</a:t>
            </a:r>
          </a:p>
          <a:p>
            <a:pPr algn="just"/>
            <a:r>
              <a:rPr lang="en-GB"/>
              <a:t>Qualified OISC L1/2 advisors, Destitution Officers, Rough Sleepers Outreach, Housing and Facilities staff</a:t>
            </a:r>
          </a:p>
        </p:txBody>
      </p:sp>
      <p:sp>
        <p:nvSpPr>
          <p:cNvPr id="4" name="TextBox 3">
            <a:extLst>
              <a:ext uri="{FF2B5EF4-FFF2-40B4-BE49-F238E27FC236}">
                <a16:creationId xmlns:a16="http://schemas.microsoft.com/office/drawing/2014/main" id="{61FC8166-3DB2-B542-C2AB-647CB9977581}"/>
              </a:ext>
            </a:extLst>
          </p:cNvPr>
          <p:cNvSpPr txBox="1"/>
          <p:nvPr/>
        </p:nvSpPr>
        <p:spPr>
          <a:xfrm>
            <a:off x="182218" y="5996608"/>
            <a:ext cx="5830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accent1"/>
                </a:solidFill>
                <a:ea typeface="+mn-lt"/>
                <a:cs typeface="+mn-lt"/>
              </a:rPr>
              <a:t>www.frontlinenetwork.org.uk/funding</a:t>
            </a:r>
            <a:endParaRPr lang="en-US" sz="2400">
              <a:solidFill>
                <a:schemeClr val="accent1"/>
              </a:solidFill>
              <a:cs typeface="Arial"/>
            </a:endParaRPr>
          </a:p>
        </p:txBody>
      </p:sp>
      <p:pic>
        <p:nvPicPr>
          <p:cNvPr id="6" name="Picture 5" descr="A picture containing outdoor, sky, plant, person&#10;&#10;Description automatically generated">
            <a:extLst>
              <a:ext uri="{FF2B5EF4-FFF2-40B4-BE49-F238E27FC236}">
                <a16:creationId xmlns:a16="http://schemas.microsoft.com/office/drawing/2014/main" id="{6C91D00D-B302-2810-8B1E-878E7DC6D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46" y="1521927"/>
            <a:ext cx="3273083" cy="4364112"/>
          </a:xfrm>
          <a:prstGeom prst="rect">
            <a:avLst/>
          </a:prstGeom>
        </p:spPr>
      </p:pic>
    </p:spTree>
    <p:extLst>
      <p:ext uri="{BB962C8B-B14F-4D97-AF65-F5344CB8AC3E}">
        <p14:creationId xmlns:p14="http://schemas.microsoft.com/office/powerpoint/2010/main" val="367733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Case study - Ibrahim</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407989" y="1557338"/>
            <a:ext cx="11166390" cy="4296809"/>
          </a:xfrm>
        </p:spPr>
        <p:txBody>
          <a:bodyPr>
            <a:normAutofit lnSpcReduction="10000"/>
          </a:bodyPr>
          <a:lstStyle/>
          <a:p>
            <a:r>
              <a:rPr lang="en-GB"/>
              <a:t>Ibrahim is from Nigeria and was an asylum seeker who was coerced into withdrawing his claim when he went to report as he is illiterate and did not understand what he was signing. He had been housed in a hotel during lockdown and afterwards had been rough sleeping for two months. </a:t>
            </a:r>
          </a:p>
          <a:p>
            <a:r>
              <a:rPr lang="en-GB"/>
              <a:t>In addition to housing and immigration advice our needs assessment identified:</a:t>
            </a:r>
          </a:p>
          <a:p>
            <a:r>
              <a:rPr lang="en-GB" b="1"/>
              <a:t>Physical health </a:t>
            </a:r>
            <a:r>
              <a:rPr lang="en-GB"/>
              <a:t>– bronchial infection and severe malnutrition </a:t>
            </a:r>
          </a:p>
          <a:p>
            <a:r>
              <a:rPr lang="en-GB" b="1"/>
              <a:t>Education</a:t>
            </a:r>
            <a:r>
              <a:rPr lang="en-GB"/>
              <a:t> – client spoke English but was illiterate</a:t>
            </a:r>
          </a:p>
          <a:p>
            <a:r>
              <a:rPr lang="en-GB" b="1"/>
              <a:t>Finances/Subsistence </a:t>
            </a:r>
            <a:r>
              <a:rPr lang="en-GB"/>
              <a:t>– no income</a:t>
            </a:r>
          </a:p>
          <a:p>
            <a:r>
              <a:rPr lang="en-GB" b="1"/>
              <a:t>Substance misuse</a:t>
            </a:r>
          </a:p>
          <a:p>
            <a:r>
              <a:rPr lang="en-GB" b="1"/>
              <a:t>Mental health </a:t>
            </a:r>
            <a:r>
              <a:rPr lang="en-GB"/>
              <a:t>– anxiety, depression, self-harm</a:t>
            </a:r>
          </a:p>
          <a:p>
            <a:r>
              <a:rPr lang="en-GB" b="1"/>
              <a:t>Social support </a:t>
            </a:r>
            <a:r>
              <a:rPr lang="en-GB"/>
              <a:t>– client had no social network</a:t>
            </a:r>
          </a:p>
          <a:p>
            <a:pPr marL="0" indent="0">
              <a:buNone/>
            </a:pPr>
            <a:endParaRPr lang="en-GB"/>
          </a:p>
        </p:txBody>
      </p:sp>
    </p:spTree>
    <p:extLst>
      <p:ext uri="{BB962C8B-B14F-4D97-AF65-F5344CB8AC3E}">
        <p14:creationId xmlns:p14="http://schemas.microsoft.com/office/powerpoint/2010/main" val="3248260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Case study – cont.</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407989" y="1557338"/>
            <a:ext cx="11166390" cy="4296809"/>
          </a:xfrm>
        </p:spPr>
        <p:txBody>
          <a:bodyPr>
            <a:normAutofit fontScale="85000" lnSpcReduction="20000"/>
          </a:bodyPr>
          <a:lstStyle/>
          <a:p>
            <a:pPr marL="0" indent="0">
              <a:lnSpc>
                <a:spcPct val="120000"/>
              </a:lnSpc>
              <a:buNone/>
            </a:pPr>
            <a:r>
              <a:rPr lang="en-GB" b="1"/>
              <a:t>Physical health </a:t>
            </a:r>
            <a:r>
              <a:rPr lang="en-GB"/>
              <a:t>– hospitalised for 3 weeks, was referred to mental health services, he was discharged, and we follow up with GP appointments and ensure he receives his medication for his mental health and high blood pressure</a:t>
            </a:r>
          </a:p>
          <a:p>
            <a:pPr marL="0" indent="0">
              <a:buNone/>
            </a:pPr>
            <a:r>
              <a:rPr lang="en-GB" b="1"/>
              <a:t>Education</a:t>
            </a:r>
            <a:r>
              <a:rPr lang="en-GB"/>
              <a:t> – attended ESOL classes for basic literacy</a:t>
            </a:r>
          </a:p>
          <a:p>
            <a:pPr marL="0" indent="0">
              <a:lnSpc>
                <a:spcPct val="110000"/>
              </a:lnSpc>
              <a:buNone/>
            </a:pPr>
            <a:r>
              <a:rPr lang="en-GB" b="1"/>
              <a:t>Finances/Subsistence </a:t>
            </a:r>
            <a:r>
              <a:rPr lang="en-GB"/>
              <a:t>– provided with cash payments/shop vouchers, food deliveries, mobile phone and supported with budgeting</a:t>
            </a:r>
          </a:p>
          <a:p>
            <a:pPr marL="0" indent="0">
              <a:buNone/>
            </a:pPr>
            <a:r>
              <a:rPr lang="en-GB" b="1"/>
              <a:t>Substance misuse </a:t>
            </a:r>
            <a:r>
              <a:rPr lang="en-GB"/>
              <a:t>– referred to addiction support services</a:t>
            </a:r>
          </a:p>
          <a:p>
            <a:pPr marL="0" indent="0">
              <a:lnSpc>
                <a:spcPct val="120000"/>
              </a:lnSpc>
              <a:buNone/>
            </a:pPr>
            <a:r>
              <a:rPr lang="en-GB" b="1"/>
              <a:t>Mental health </a:t>
            </a:r>
            <a:r>
              <a:rPr lang="en-GB"/>
              <a:t>– referred to our counselling services and is better able to speak about his past to support his immigration case</a:t>
            </a:r>
          </a:p>
          <a:p>
            <a:pPr marL="0" indent="0">
              <a:buNone/>
            </a:pPr>
            <a:r>
              <a:rPr lang="en-GB" b="1"/>
              <a:t>Housing</a:t>
            </a:r>
            <a:r>
              <a:rPr lang="en-GB"/>
              <a:t> – client was housed in one of our shared properties and provided with necessities</a:t>
            </a:r>
          </a:p>
          <a:p>
            <a:pPr marL="0" indent="0">
              <a:buNone/>
            </a:pPr>
            <a:r>
              <a:rPr lang="en-GB" b="1"/>
              <a:t>Immigration</a:t>
            </a:r>
            <a:r>
              <a:rPr lang="en-GB"/>
              <a:t> – allocated an immigration advisor and eventually a solicitor</a:t>
            </a:r>
          </a:p>
          <a:p>
            <a:pPr marL="0" indent="0">
              <a:buNone/>
            </a:pPr>
            <a:r>
              <a:rPr lang="en-GB"/>
              <a:t>Ibrahim has now moved into Section 95 accommodation</a:t>
            </a:r>
          </a:p>
        </p:txBody>
      </p:sp>
    </p:spTree>
    <p:extLst>
      <p:ext uri="{BB962C8B-B14F-4D97-AF65-F5344CB8AC3E}">
        <p14:creationId xmlns:p14="http://schemas.microsoft.com/office/powerpoint/2010/main" val="155611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A8B387-6858-47C2-BDF0-DD921B1DBC68}"/>
              </a:ext>
            </a:extLst>
          </p:cNvPr>
          <p:cNvSpPr>
            <a:spLocks noGrp="1"/>
          </p:cNvSpPr>
          <p:nvPr>
            <p:ph sz="half" idx="2"/>
          </p:nvPr>
        </p:nvSpPr>
        <p:spPr>
          <a:xfrm>
            <a:off x="5556457" y="1475176"/>
            <a:ext cx="6227555" cy="4330700"/>
          </a:xfrm>
        </p:spPr>
        <p:txBody>
          <a:bodyPr>
            <a:normAutofit fontScale="92500"/>
          </a:bodyPr>
          <a:lstStyle/>
          <a:p>
            <a:pPr>
              <a:defRPr/>
            </a:pPr>
            <a:r>
              <a:rPr lang="en-US" sz="3600">
                <a:solidFill>
                  <a:srgbClr val="297F7D"/>
                </a:solidFill>
                <a:latin typeface="Arial (Body)"/>
                <a:cs typeface="Calibri"/>
              </a:rPr>
              <a:t>Poor HO decision making</a:t>
            </a:r>
            <a:r>
              <a:rPr lang="en-US" sz="3600">
                <a:solidFill>
                  <a:srgbClr val="208879"/>
                </a:solidFill>
                <a:latin typeface="Arial (Body)"/>
                <a:cs typeface="Calibri"/>
              </a:rPr>
              <a:t> </a:t>
            </a:r>
            <a:endParaRPr lang="en-GB" sz="3600">
              <a:latin typeface="Arial (Body)"/>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297F7D"/>
                </a:solidFill>
                <a:effectLst/>
                <a:uLnTx/>
                <a:uFillTx/>
                <a:latin typeface="Arial (Body)"/>
                <a:cs typeface="Calibri"/>
              </a:rPr>
              <a:t>Lack of evidence</a:t>
            </a:r>
            <a:endParaRPr kumimoji="0" lang="en-US" sz="3600" b="0" i="0" u="none" strike="noStrike" kern="1200" cap="none" spc="0" normalizeH="0" baseline="0" noProof="0">
              <a:ln>
                <a:noFill/>
              </a:ln>
              <a:solidFill>
                <a:srgbClr val="297F7D"/>
              </a:solidFill>
              <a:effectLst/>
              <a:uLnTx/>
              <a:uFillTx/>
              <a:latin typeface="Arial (Body)"/>
              <a:ea typeface="Calibri" panose="020F0502020204030204"/>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297F7D"/>
                </a:solidFill>
                <a:effectLst/>
                <a:uLnTx/>
                <a:uFillTx/>
                <a:latin typeface="Arial (Body)"/>
                <a:cs typeface="Calibri"/>
              </a:rPr>
              <a:t>Trauma leading to inconsistencies and credibility issues</a:t>
            </a:r>
            <a:endParaRPr kumimoji="0" lang="en-US" sz="3600" b="0" i="0" u="none" strike="noStrike" kern="1200" cap="none" spc="0" normalizeH="0" baseline="0" noProof="0">
              <a:ln>
                <a:noFill/>
              </a:ln>
              <a:solidFill>
                <a:srgbClr val="297F7D"/>
              </a:solidFill>
              <a:effectLst/>
              <a:uLnTx/>
              <a:uFillTx/>
              <a:latin typeface="Arial (Body)"/>
              <a:ea typeface="Calibri" panose="020F0502020204030204"/>
              <a:cs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297F7D"/>
                </a:solidFill>
                <a:effectLst/>
                <a:uLnTx/>
                <a:uFillTx/>
                <a:latin typeface="Arial (Body)"/>
                <a:cs typeface="Calibri"/>
              </a:rPr>
              <a:t>Poor or no legal representation / dysfunctional Legal Aid system</a:t>
            </a:r>
            <a:endParaRPr kumimoji="0" lang="en-US" sz="3600" b="0" i="0" u="none" strike="noStrike" kern="1200" cap="none" spc="0" normalizeH="0" baseline="0" noProof="0">
              <a:ln>
                <a:noFill/>
              </a:ln>
              <a:solidFill>
                <a:srgbClr val="297F7D"/>
              </a:solidFill>
              <a:effectLst/>
              <a:uLnTx/>
              <a:uFillTx/>
              <a:latin typeface="Arial (Body)"/>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D2ACDA9-4957-4E23-83BA-D31279F89577}"/>
              </a:ext>
            </a:extLst>
          </p:cNvPr>
          <p:cNvSpPr>
            <a:spLocks noGrp="1"/>
          </p:cNvSpPr>
          <p:nvPr>
            <p:ph sz="quarter" idx="10"/>
          </p:nvPr>
        </p:nvSpPr>
        <p:spPr>
          <a:xfrm>
            <a:off x="407987" y="1260475"/>
            <a:ext cx="4519612" cy="4337050"/>
          </a:xfrm>
        </p:spPr>
        <p:txBody>
          <a:bodyPr>
            <a:noAutofit/>
          </a:bodyPr>
          <a:lstStyle/>
          <a:p>
            <a:r>
              <a:rPr lang="en-US" sz="3000">
                <a:solidFill>
                  <a:srgbClr val="208879"/>
                </a:solidFill>
                <a:latin typeface="Arial (Body)"/>
                <a:cs typeface="Calibri"/>
              </a:rPr>
              <a:t>Core focus: </a:t>
            </a:r>
            <a:r>
              <a:rPr lang="en-US" sz="3000" b="1">
                <a:solidFill>
                  <a:srgbClr val="208879"/>
                </a:solidFill>
                <a:latin typeface="Arial (Body)"/>
                <a:cs typeface="Calibri"/>
              </a:rPr>
              <a:t>people who have had their asylum claim refused and have been left with NRPF</a:t>
            </a:r>
            <a:r>
              <a:rPr lang="en-US" sz="3000">
                <a:solidFill>
                  <a:srgbClr val="208879"/>
                </a:solidFill>
                <a:latin typeface="Arial (Body)"/>
                <a:cs typeface="Calibri"/>
              </a:rPr>
              <a:t>.</a:t>
            </a:r>
          </a:p>
          <a:p>
            <a:r>
              <a:rPr lang="en-GB" sz="3000">
                <a:solidFill>
                  <a:srgbClr val="208879"/>
                </a:solidFill>
                <a:latin typeface="Arial (Body)"/>
                <a:cs typeface="Calibri"/>
              </a:rPr>
              <a:t>Legitimate asylum claims are often refused. There are many factors that contribute to this, for example…</a:t>
            </a:r>
          </a:p>
        </p:txBody>
      </p:sp>
      <p:sp>
        <p:nvSpPr>
          <p:cNvPr id="9" name="Title 8">
            <a:extLst>
              <a:ext uri="{FF2B5EF4-FFF2-40B4-BE49-F238E27FC236}">
                <a16:creationId xmlns:a16="http://schemas.microsoft.com/office/drawing/2014/main" id="{9E87C60B-4177-4A54-A52A-2764B620E31C}"/>
              </a:ext>
            </a:extLst>
          </p:cNvPr>
          <p:cNvSpPr>
            <a:spLocks noGrp="1"/>
          </p:cNvSpPr>
          <p:nvPr>
            <p:ph type="title"/>
          </p:nvPr>
        </p:nvSpPr>
        <p:spPr/>
        <p:txBody>
          <a:bodyPr/>
          <a:lstStyle/>
          <a:p>
            <a:r>
              <a:rPr lang="en-GB"/>
              <a:t>Who our members support</a:t>
            </a:r>
          </a:p>
        </p:txBody>
      </p:sp>
      <p:cxnSp>
        <p:nvCxnSpPr>
          <p:cNvPr id="3" name="Connector: Curved 2">
            <a:extLst>
              <a:ext uri="{FF2B5EF4-FFF2-40B4-BE49-F238E27FC236}">
                <a16:creationId xmlns:a16="http://schemas.microsoft.com/office/drawing/2014/main" id="{B965BD11-37CB-C022-481D-08FDDAAFABC4}"/>
              </a:ext>
            </a:extLst>
          </p:cNvPr>
          <p:cNvCxnSpPr>
            <a:cxnSpLocks/>
          </p:cNvCxnSpPr>
          <p:nvPr/>
        </p:nvCxnSpPr>
        <p:spPr>
          <a:xfrm flipV="1">
            <a:off x="4140199" y="3640526"/>
            <a:ext cx="1574800" cy="1465554"/>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254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Case study – Omar</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407989" y="1557338"/>
            <a:ext cx="11166390" cy="4296809"/>
          </a:xfrm>
        </p:spPr>
        <p:txBody>
          <a:bodyPr>
            <a:normAutofit fontScale="92500" lnSpcReduction="10000"/>
          </a:bodyPr>
          <a:lstStyle/>
          <a:p>
            <a:pPr marL="0" indent="0">
              <a:buNone/>
            </a:pPr>
            <a:r>
              <a:rPr lang="en-GB"/>
              <a:t>Omar is from Gambia and had been assaulted and had his life threatened by his family and forced to marry his cousin before he hid and fled to the UK. His asylum application was refused, he was referred to CRMC for support with a fresh claim and had no access to public funds or income.</a:t>
            </a:r>
          </a:p>
          <a:p>
            <a:pPr marL="0" indent="0">
              <a:buNone/>
            </a:pPr>
            <a:r>
              <a:rPr lang="en-GB" b="1"/>
              <a:t>Immigration</a:t>
            </a:r>
            <a:r>
              <a:rPr lang="en-GB"/>
              <a:t>:</a:t>
            </a:r>
          </a:p>
          <a:p>
            <a:pPr>
              <a:buFontTx/>
              <a:buChar char="-"/>
            </a:pPr>
            <a:r>
              <a:rPr lang="en-GB"/>
              <a:t>Legal precedents about forced marriage/asylum claims of Gambian citizens</a:t>
            </a:r>
          </a:p>
          <a:p>
            <a:pPr>
              <a:buFontTx/>
              <a:buChar char="-"/>
            </a:pPr>
            <a:r>
              <a:rPr lang="en-GB"/>
              <a:t>Country research regarding Gambia’s police/justice system, human rights, internal relocation etc – country expert and report</a:t>
            </a:r>
          </a:p>
          <a:p>
            <a:pPr>
              <a:buFontTx/>
              <a:buChar char="-"/>
            </a:pPr>
            <a:r>
              <a:rPr lang="en-GB"/>
              <a:t>Professional tracing agency</a:t>
            </a:r>
          </a:p>
          <a:p>
            <a:pPr>
              <a:buFontTx/>
              <a:buChar char="-"/>
            </a:pPr>
            <a:r>
              <a:rPr lang="en-GB"/>
              <a:t>Submitted a Criminal Request Check to Gambian authorities</a:t>
            </a:r>
          </a:p>
          <a:p>
            <a:pPr>
              <a:buFontTx/>
              <a:buChar char="-"/>
            </a:pPr>
            <a:r>
              <a:rPr lang="en-GB"/>
              <a:t>Witness testimonies from relatives in UK and Gambia</a:t>
            </a:r>
          </a:p>
          <a:p>
            <a:pPr>
              <a:buFontTx/>
              <a:buChar char="-"/>
            </a:pPr>
            <a:r>
              <a:rPr lang="en-GB"/>
              <a:t>Medical statement to support that Omar’s scars were caused by his family</a:t>
            </a:r>
          </a:p>
        </p:txBody>
      </p:sp>
    </p:spTree>
    <p:extLst>
      <p:ext uri="{BB962C8B-B14F-4D97-AF65-F5344CB8AC3E}">
        <p14:creationId xmlns:p14="http://schemas.microsoft.com/office/powerpoint/2010/main" val="1507747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Case study – cont.</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407989" y="1557338"/>
            <a:ext cx="11166390" cy="4296809"/>
          </a:xfrm>
        </p:spPr>
        <p:txBody>
          <a:bodyPr>
            <a:normAutofit/>
          </a:bodyPr>
          <a:lstStyle/>
          <a:p>
            <a:pPr marL="0" indent="0">
              <a:buNone/>
            </a:pPr>
            <a:r>
              <a:rPr lang="en-GB"/>
              <a:t>Omar was provided with £20 a week for subsistence along with bags of food, vouchers and toiletries</a:t>
            </a:r>
          </a:p>
          <a:p>
            <a:pPr marL="0" indent="0">
              <a:buNone/>
            </a:pPr>
            <a:r>
              <a:rPr lang="en-GB"/>
              <a:t>Referred to Clothing Coventry</a:t>
            </a:r>
          </a:p>
          <a:p>
            <a:pPr marL="0" indent="0">
              <a:buNone/>
            </a:pPr>
            <a:r>
              <a:rPr lang="en-GB"/>
              <a:t>HC1 application for support with health costs – supported to find a dermatologist and purchased a blood pressure monitor for his diabetes</a:t>
            </a:r>
          </a:p>
          <a:p>
            <a:pPr marL="0" indent="0">
              <a:buNone/>
            </a:pPr>
            <a:r>
              <a:rPr lang="en-GB"/>
              <a:t>Supported to attend CRMC counselling sessions</a:t>
            </a:r>
          </a:p>
          <a:p>
            <a:pPr marL="0" indent="0">
              <a:buNone/>
            </a:pPr>
            <a:r>
              <a:rPr lang="en-GB"/>
              <a:t>Gardening group, day trip to the museums and library in Birmingham, attended First Aid training from STAR/Warwick Medical School</a:t>
            </a:r>
          </a:p>
          <a:p>
            <a:pPr marL="0" indent="0">
              <a:buNone/>
            </a:pPr>
            <a:r>
              <a:rPr lang="en-GB"/>
              <a:t>Omar has now welcomed a daughter with his new partner, and now eligible </a:t>
            </a:r>
          </a:p>
          <a:p>
            <a:pPr marL="0" indent="0">
              <a:buNone/>
            </a:pPr>
            <a:r>
              <a:rPr lang="en-GB"/>
              <a:t>for a private/family life application</a:t>
            </a:r>
          </a:p>
        </p:txBody>
      </p:sp>
    </p:spTree>
    <p:extLst>
      <p:ext uri="{BB962C8B-B14F-4D97-AF65-F5344CB8AC3E}">
        <p14:creationId xmlns:p14="http://schemas.microsoft.com/office/powerpoint/2010/main" val="1622778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Challenges</a:t>
            </a:r>
          </a:p>
        </p:txBody>
      </p:sp>
      <p:graphicFrame>
        <p:nvGraphicFramePr>
          <p:cNvPr id="7" name="Content Placeholder 5">
            <a:extLst>
              <a:ext uri="{FF2B5EF4-FFF2-40B4-BE49-F238E27FC236}">
                <a16:creationId xmlns:a16="http://schemas.microsoft.com/office/drawing/2014/main" id="{B82109F3-9F5C-408B-2E75-549744F4FEFA}"/>
              </a:ext>
            </a:extLst>
          </p:cNvPr>
          <p:cNvGraphicFramePr>
            <a:graphicFrameLocks noGrp="1"/>
          </p:cNvGraphicFramePr>
          <p:nvPr>
            <p:ph idx="1"/>
            <p:extLst>
              <p:ext uri="{D42A27DB-BD31-4B8C-83A1-F6EECF244321}">
                <p14:modId xmlns:p14="http://schemas.microsoft.com/office/powerpoint/2010/main" val="3762409851"/>
              </p:ext>
            </p:extLst>
          </p:nvPr>
        </p:nvGraphicFramePr>
        <p:xfrm>
          <a:off x="632085" y="1411358"/>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906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lstStyle/>
          <a:p>
            <a:r>
              <a:rPr lang="en-GB"/>
              <a:t>Stats - Housing</a:t>
            </a:r>
          </a:p>
        </p:txBody>
      </p:sp>
      <p:sp>
        <p:nvSpPr>
          <p:cNvPr id="3" name="Content Placeholder 2">
            <a:extLst>
              <a:ext uri="{FF2B5EF4-FFF2-40B4-BE49-F238E27FC236}">
                <a16:creationId xmlns:a16="http://schemas.microsoft.com/office/drawing/2014/main" id="{BDC2D942-F4EA-1D0B-FDC5-64FDA2D68633}"/>
              </a:ext>
            </a:extLst>
          </p:cNvPr>
          <p:cNvSpPr>
            <a:spLocks noGrp="1"/>
          </p:cNvSpPr>
          <p:nvPr>
            <p:ph sz="quarter" idx="10"/>
          </p:nvPr>
        </p:nvSpPr>
        <p:spPr/>
        <p:txBody>
          <a:bodyPr/>
          <a:lstStyle/>
          <a:p>
            <a:pPr marL="0" indent="0">
              <a:buNone/>
            </a:pPr>
            <a:r>
              <a:rPr lang="en-GB" b="1"/>
              <a:t>Total housed: 49 (30M/19F)</a:t>
            </a:r>
          </a:p>
          <a:p>
            <a:pPr marL="0" indent="0">
              <a:buNone/>
            </a:pPr>
            <a:r>
              <a:rPr lang="en-GB"/>
              <a:t>Rough Sleepers: 8</a:t>
            </a:r>
          </a:p>
          <a:p>
            <a:pPr marL="0" indent="0">
              <a:buNone/>
            </a:pPr>
            <a:r>
              <a:rPr lang="en-GB"/>
              <a:t>Failed asylum seekers: 8</a:t>
            </a:r>
          </a:p>
          <a:p>
            <a:pPr marL="0" indent="0">
              <a:buNone/>
            </a:pPr>
            <a:r>
              <a:rPr lang="en-GB"/>
              <a:t>DV cases: 6</a:t>
            </a:r>
          </a:p>
          <a:p>
            <a:pPr marL="0" indent="0">
              <a:buNone/>
            </a:pPr>
            <a:r>
              <a:rPr lang="en-GB"/>
              <a:t>Trafficking: 2</a:t>
            </a:r>
          </a:p>
          <a:p>
            <a:pPr marL="0" indent="0">
              <a:buNone/>
            </a:pPr>
            <a:r>
              <a:rPr lang="en-GB"/>
              <a:t>Other LTR (family or 20 year): 2</a:t>
            </a:r>
          </a:p>
          <a:p>
            <a:pPr marL="0" indent="0">
              <a:buNone/>
            </a:pPr>
            <a:r>
              <a:rPr lang="en-GB"/>
              <a:t>EUSS: 2</a:t>
            </a:r>
          </a:p>
          <a:p>
            <a:pPr marL="0" indent="0">
              <a:buNone/>
            </a:pPr>
            <a:r>
              <a:rPr lang="en-GB"/>
              <a:t>Ukrainians: 3</a:t>
            </a:r>
          </a:p>
          <a:p>
            <a:pPr marL="0" indent="0">
              <a:buNone/>
            </a:pPr>
            <a:r>
              <a:rPr lang="en-GB"/>
              <a:t>Other (refugee/LTR): 18</a:t>
            </a:r>
          </a:p>
          <a:p>
            <a:pPr marL="0" indent="0">
              <a:buNone/>
            </a:pPr>
            <a:endParaRPr lang="en-GB"/>
          </a:p>
        </p:txBody>
      </p:sp>
      <p:sp>
        <p:nvSpPr>
          <p:cNvPr id="2" name="Content Placeholder 2">
            <a:extLst>
              <a:ext uri="{FF2B5EF4-FFF2-40B4-BE49-F238E27FC236}">
                <a16:creationId xmlns:a16="http://schemas.microsoft.com/office/drawing/2014/main" id="{BB580D3C-6F2D-99E2-D03D-A5D12D5C8B00}"/>
              </a:ext>
            </a:extLst>
          </p:cNvPr>
          <p:cNvSpPr txBox="1">
            <a:spLocks/>
          </p:cNvSpPr>
          <p:nvPr/>
        </p:nvSpPr>
        <p:spPr>
          <a:xfrm>
            <a:off x="5301200" y="1563688"/>
            <a:ext cx="4883809" cy="4330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6" name="Content Placeholder 2">
            <a:extLst>
              <a:ext uri="{FF2B5EF4-FFF2-40B4-BE49-F238E27FC236}">
                <a16:creationId xmlns:a16="http://schemas.microsoft.com/office/drawing/2014/main" id="{078F0826-241B-A1B0-0D82-0F99A4DBADC8}"/>
              </a:ext>
            </a:extLst>
          </p:cNvPr>
          <p:cNvSpPr txBox="1">
            <a:spLocks/>
          </p:cNvSpPr>
          <p:nvPr/>
        </p:nvSpPr>
        <p:spPr>
          <a:xfrm>
            <a:off x="5301199" y="1563688"/>
            <a:ext cx="5362111" cy="43307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714375" algn="l"/>
              </a:tabLst>
            </a:pPr>
            <a:r>
              <a:rPr lang="en-GB" b="1"/>
              <a:t>Total Move Ons: 33</a:t>
            </a:r>
          </a:p>
          <a:p>
            <a:pPr marL="0" indent="0">
              <a:buNone/>
            </a:pPr>
            <a:r>
              <a:rPr lang="en-GB"/>
              <a:t>Private Accommodation: 15</a:t>
            </a:r>
          </a:p>
          <a:p>
            <a:pPr marL="0" indent="0">
              <a:buNone/>
            </a:pPr>
            <a:r>
              <a:rPr lang="en-GB"/>
              <a:t>Lower Support Accommodation: 1</a:t>
            </a:r>
          </a:p>
          <a:p>
            <a:pPr marL="0" indent="0">
              <a:buNone/>
            </a:pPr>
            <a:r>
              <a:rPr lang="en-GB"/>
              <a:t>Supported Accommodation:4</a:t>
            </a:r>
          </a:p>
          <a:p>
            <a:pPr marL="0" indent="0">
              <a:buNone/>
            </a:pPr>
            <a:r>
              <a:rPr lang="en-GB"/>
              <a:t>Council Housing: 2</a:t>
            </a:r>
          </a:p>
          <a:p>
            <a:pPr marL="0" indent="0">
              <a:buNone/>
            </a:pPr>
            <a:r>
              <a:rPr lang="en-GB"/>
              <a:t>Moved in with Friends or Family:7</a:t>
            </a:r>
          </a:p>
          <a:p>
            <a:pPr marL="0" indent="0">
              <a:buNone/>
            </a:pPr>
            <a:r>
              <a:rPr lang="en-GB"/>
              <a:t>Serco Accommodation: 1</a:t>
            </a:r>
          </a:p>
          <a:p>
            <a:pPr marL="0" indent="0">
              <a:buNone/>
            </a:pPr>
            <a:r>
              <a:rPr lang="en-GB"/>
              <a:t>Ukrainian Host Family: 2</a:t>
            </a:r>
          </a:p>
          <a:p>
            <a:pPr marL="0" indent="0">
              <a:buNone/>
            </a:pPr>
            <a:r>
              <a:rPr lang="en-GB"/>
              <a:t>Housing Status at Move On Unknown: 1</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308800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lstStyle/>
          <a:p>
            <a:r>
              <a:rPr lang="en-GB"/>
              <a:t>Stats - Immigration</a:t>
            </a:r>
          </a:p>
        </p:txBody>
      </p:sp>
      <p:sp>
        <p:nvSpPr>
          <p:cNvPr id="2" name="Content Placeholder 2">
            <a:extLst>
              <a:ext uri="{FF2B5EF4-FFF2-40B4-BE49-F238E27FC236}">
                <a16:creationId xmlns:a16="http://schemas.microsoft.com/office/drawing/2014/main" id="{BB580D3C-6F2D-99E2-D03D-A5D12D5C8B00}"/>
              </a:ext>
            </a:extLst>
          </p:cNvPr>
          <p:cNvSpPr txBox="1">
            <a:spLocks/>
          </p:cNvSpPr>
          <p:nvPr/>
        </p:nvSpPr>
        <p:spPr>
          <a:xfrm>
            <a:off x="407988" y="1648094"/>
            <a:ext cx="4883809" cy="4330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742950" algn="l"/>
              </a:tabLst>
            </a:pPr>
            <a:r>
              <a:rPr lang="en-GB" b="1"/>
              <a:t>Total immigration cases: 37</a:t>
            </a:r>
          </a:p>
          <a:p>
            <a:pPr marL="0" indent="0">
              <a:buNone/>
            </a:pPr>
            <a:r>
              <a:rPr lang="en-GB"/>
              <a:t>Fresh Claims: 18</a:t>
            </a:r>
          </a:p>
          <a:p>
            <a:pPr marL="0" indent="0">
              <a:buNone/>
            </a:pPr>
            <a:r>
              <a:rPr lang="en-GB"/>
              <a:t>Other LTR (Family or 20 year): 8</a:t>
            </a:r>
          </a:p>
          <a:p>
            <a:pPr marL="0" indent="0">
              <a:buNone/>
            </a:pPr>
            <a:r>
              <a:rPr lang="en-GB"/>
              <a:t>Trafficking: 2</a:t>
            </a:r>
          </a:p>
          <a:p>
            <a:pPr marL="0" indent="0">
              <a:buNone/>
            </a:pPr>
            <a:r>
              <a:rPr lang="en-GB"/>
              <a:t>Voluntary Return: 1</a:t>
            </a:r>
          </a:p>
          <a:p>
            <a:pPr marL="0" indent="0">
              <a:buNone/>
            </a:pPr>
            <a:r>
              <a:rPr lang="en-GB"/>
              <a:t>DDVC and SETDV ILR: 5</a:t>
            </a:r>
          </a:p>
          <a:p>
            <a:pPr marL="0" indent="0">
              <a:buNone/>
            </a:pPr>
            <a:r>
              <a:rPr lang="en-GB"/>
              <a:t>EUSS: 3</a:t>
            </a:r>
          </a:p>
          <a:p>
            <a:pPr marL="0" indent="0">
              <a:buFont typeface="Arial" panose="020B0604020202020204" pitchFamily="34" charset="0"/>
              <a:buNone/>
            </a:pPr>
            <a:endParaRPr lang="en-GB"/>
          </a:p>
        </p:txBody>
      </p:sp>
      <p:sp>
        <p:nvSpPr>
          <p:cNvPr id="7" name="Content Placeholder 2">
            <a:extLst>
              <a:ext uri="{FF2B5EF4-FFF2-40B4-BE49-F238E27FC236}">
                <a16:creationId xmlns:a16="http://schemas.microsoft.com/office/drawing/2014/main" id="{3FBCE50E-0322-7F79-DD20-8FBD25547DD7}"/>
              </a:ext>
            </a:extLst>
          </p:cNvPr>
          <p:cNvSpPr txBox="1">
            <a:spLocks/>
          </p:cNvSpPr>
          <p:nvPr/>
        </p:nvSpPr>
        <p:spPr>
          <a:xfrm>
            <a:off x="5723231" y="1648094"/>
            <a:ext cx="4883809" cy="4330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Total outcomes: 10</a:t>
            </a:r>
          </a:p>
          <a:p>
            <a:pPr marL="0" indent="0">
              <a:buNone/>
            </a:pPr>
            <a:r>
              <a:rPr lang="en-GB"/>
              <a:t>Successful Fresh Claims: 2</a:t>
            </a:r>
          </a:p>
          <a:p>
            <a:pPr marL="0" indent="0">
              <a:buNone/>
            </a:pPr>
            <a:r>
              <a:rPr lang="en-GB"/>
              <a:t>Successful Initial Claim: 1</a:t>
            </a:r>
          </a:p>
          <a:p>
            <a:pPr marL="0" indent="0">
              <a:lnSpc>
                <a:spcPct val="100000"/>
              </a:lnSpc>
              <a:buNone/>
            </a:pPr>
            <a:r>
              <a:rPr lang="en-GB"/>
              <a:t>Successful LTR as Parent of a British Child: 2</a:t>
            </a:r>
          </a:p>
          <a:p>
            <a:pPr marL="0" indent="0">
              <a:buNone/>
            </a:pPr>
            <a:r>
              <a:rPr lang="en-GB"/>
              <a:t>Successful Voluntary Return: 1</a:t>
            </a:r>
          </a:p>
          <a:p>
            <a:pPr marL="0" indent="0">
              <a:buNone/>
            </a:pPr>
            <a:r>
              <a:rPr lang="en-GB"/>
              <a:t>Successful SET DV ILR: 1</a:t>
            </a:r>
          </a:p>
          <a:p>
            <a:pPr marL="0" indent="0">
              <a:buNone/>
            </a:pPr>
            <a:r>
              <a:rPr lang="en-GB"/>
              <a:t>Successful EUSS: 3</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12160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4042129" y="2951786"/>
            <a:ext cx="4107741" cy="954428"/>
          </a:xfrm>
        </p:spPr>
        <p:txBody>
          <a:bodyPr/>
          <a:lstStyle/>
          <a:p>
            <a:r>
              <a:rPr lang="en-GB"/>
              <a:t>Questions?</a:t>
            </a:r>
          </a:p>
        </p:txBody>
      </p:sp>
      <p:pic>
        <p:nvPicPr>
          <p:cNvPr id="2" name="Picture 2">
            <a:extLst>
              <a:ext uri="{FF2B5EF4-FFF2-40B4-BE49-F238E27FC236}">
                <a16:creationId xmlns:a16="http://schemas.microsoft.com/office/drawing/2014/main" id="{D8B9AA5D-2A02-24F4-2651-FC2BA88A6DE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003" y="393355"/>
            <a:ext cx="1910009" cy="54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2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99EC-72A4-404F-A363-D5872C8EB5DF}"/>
              </a:ext>
            </a:extLst>
          </p:cNvPr>
          <p:cNvSpPr>
            <a:spLocks noGrp="1"/>
          </p:cNvSpPr>
          <p:nvPr>
            <p:ph type="ctrTitle"/>
          </p:nvPr>
        </p:nvSpPr>
        <p:spPr>
          <a:xfrm>
            <a:off x="1224280" y="1188721"/>
            <a:ext cx="9743440" cy="2548172"/>
          </a:xfrm>
        </p:spPr>
        <p:txBody>
          <a:bodyPr>
            <a:normAutofit fontScale="90000"/>
          </a:bodyPr>
          <a:lstStyle/>
          <a:p>
            <a:r>
              <a:rPr lang="en-GB"/>
              <a:t>Issues and challenges in delivering accommodation</a:t>
            </a:r>
          </a:p>
        </p:txBody>
      </p:sp>
    </p:spTree>
    <p:extLst>
      <p:ext uri="{BB962C8B-B14F-4D97-AF65-F5344CB8AC3E}">
        <p14:creationId xmlns:p14="http://schemas.microsoft.com/office/powerpoint/2010/main" val="189487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person&#10;&#10;Description automatically generated">
            <a:extLst>
              <a:ext uri="{FF2B5EF4-FFF2-40B4-BE49-F238E27FC236}">
                <a16:creationId xmlns:a16="http://schemas.microsoft.com/office/drawing/2014/main" id="{C04535A4-1FDB-BF82-891F-7C4229D30BE8}"/>
              </a:ext>
            </a:extLst>
          </p:cNvPr>
          <p:cNvPicPr>
            <a:picLocks noChangeAspect="1"/>
          </p:cNvPicPr>
          <p:nvPr/>
        </p:nvPicPr>
        <p:blipFill rotWithShape="1">
          <a:blip r:embed="rId2"/>
          <a:srcRect l="16235" r="26411" b="-2"/>
          <a:stretch/>
        </p:blipFill>
        <p:spPr>
          <a:xfrm>
            <a:off x="7924800" y="-44995"/>
            <a:ext cx="4267200" cy="491507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p:txBody>
          <a:bodyPr/>
          <a:lstStyle/>
          <a:p>
            <a:r>
              <a:rPr lang="en-GB"/>
              <a:t>NRPF</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407987" y="1280595"/>
            <a:ext cx="7750493" cy="4734125"/>
          </a:xfrm>
        </p:spPr>
        <p:txBody>
          <a:bodyPr>
            <a:normAutofit/>
          </a:bodyPr>
          <a:lstStyle/>
          <a:p>
            <a:r>
              <a:rPr lang="en-GB" sz="2800">
                <a:solidFill>
                  <a:srgbClr val="208879"/>
                </a:solidFill>
                <a:latin typeface="Arial (Body)"/>
                <a:cs typeface="Calibri"/>
              </a:rPr>
              <a:t>Restricted eligibility for statutory support = charities have to </a:t>
            </a:r>
            <a:r>
              <a:rPr lang="en-GB" sz="2800" b="1">
                <a:solidFill>
                  <a:srgbClr val="208879"/>
                </a:solidFill>
                <a:latin typeface="Arial (Body)"/>
                <a:cs typeface="Calibri"/>
              </a:rPr>
              <a:t>fill the gap</a:t>
            </a:r>
          </a:p>
          <a:p>
            <a:r>
              <a:rPr lang="en-GB" sz="2800">
                <a:solidFill>
                  <a:srgbClr val="208879"/>
                </a:solidFill>
                <a:latin typeface="Arial (Body)"/>
                <a:cs typeface="Calibri"/>
              </a:rPr>
              <a:t>Much harder to engage with </a:t>
            </a:r>
            <a:r>
              <a:rPr lang="en-GB" sz="2800" b="1">
                <a:solidFill>
                  <a:srgbClr val="208879"/>
                </a:solidFill>
                <a:latin typeface="Arial (Body)"/>
                <a:cs typeface="Calibri"/>
              </a:rPr>
              <a:t>legal support </a:t>
            </a:r>
            <a:r>
              <a:rPr lang="en-GB" sz="2800">
                <a:solidFill>
                  <a:srgbClr val="208879"/>
                </a:solidFill>
                <a:latin typeface="Arial (Body)"/>
                <a:cs typeface="Calibri"/>
              </a:rPr>
              <a:t>and other services without a roof over your head</a:t>
            </a:r>
          </a:p>
          <a:p>
            <a:r>
              <a:rPr lang="en-US" sz="2800">
                <a:solidFill>
                  <a:srgbClr val="297F7D"/>
                </a:solidFill>
                <a:latin typeface="Arial (Body)"/>
                <a:cs typeface="Calibri"/>
              </a:rPr>
              <a:t>NRPF condition causes significant harm: </a:t>
            </a:r>
          </a:p>
          <a:p>
            <a:pPr lvl="1"/>
            <a:r>
              <a:rPr lang="en-US" sz="2400">
                <a:solidFill>
                  <a:srgbClr val="297F7D"/>
                </a:solidFill>
                <a:latin typeface="Arial (Body)"/>
                <a:cs typeface="Calibri"/>
              </a:rPr>
              <a:t>Increases poverty, isolation</a:t>
            </a:r>
          </a:p>
          <a:p>
            <a:pPr lvl="1"/>
            <a:r>
              <a:rPr lang="en-US" sz="2400">
                <a:solidFill>
                  <a:srgbClr val="297F7D"/>
                </a:solidFill>
                <a:latin typeface="Arial (Body)"/>
                <a:cs typeface="Calibri"/>
              </a:rPr>
              <a:t>Deterioration in both physical and mental health.</a:t>
            </a:r>
            <a:endParaRPr lang="en-US" sz="2400">
              <a:solidFill>
                <a:srgbClr val="297F7D"/>
              </a:solidFill>
              <a:latin typeface="Arial (Body)"/>
              <a:ea typeface="+mn-lt"/>
              <a:cs typeface="+mn-lt"/>
            </a:endParaRPr>
          </a:p>
          <a:p>
            <a:pPr lvl="1"/>
            <a:r>
              <a:rPr lang="en-US" sz="2400">
                <a:solidFill>
                  <a:srgbClr val="297F7D"/>
                </a:solidFill>
                <a:latin typeface="Arial (Body)"/>
                <a:cs typeface="Calibri"/>
              </a:rPr>
              <a:t>Risk of exploitation, e.g. forced </a:t>
            </a:r>
            <a:r>
              <a:rPr lang="en-US" sz="2400" err="1">
                <a:solidFill>
                  <a:srgbClr val="297F7D"/>
                </a:solidFill>
                <a:latin typeface="Arial (Body)"/>
                <a:cs typeface="Calibri"/>
              </a:rPr>
              <a:t>labour</a:t>
            </a:r>
            <a:r>
              <a:rPr lang="en-US" sz="2400">
                <a:solidFill>
                  <a:srgbClr val="297F7D"/>
                </a:solidFill>
                <a:latin typeface="Arial (Body)"/>
                <a:cs typeface="Calibri"/>
              </a:rPr>
              <a:t> </a:t>
            </a:r>
          </a:p>
          <a:p>
            <a:pPr lvl="1"/>
            <a:r>
              <a:rPr lang="en-US" sz="2400">
                <a:solidFill>
                  <a:srgbClr val="297F7D"/>
                </a:solidFill>
                <a:latin typeface="Arial (Body)"/>
                <a:cs typeface="Calibri"/>
              </a:rPr>
              <a:t>Individuals become unseen, unheard, ignored</a:t>
            </a:r>
            <a:endParaRPr lang="en-US" sz="2400">
              <a:solidFill>
                <a:srgbClr val="297F7D"/>
              </a:solidFill>
              <a:latin typeface="Arial (Body)"/>
              <a:ea typeface="+mn-lt"/>
              <a:cs typeface="+mn-lt"/>
            </a:endParaRPr>
          </a:p>
          <a:p>
            <a:pPr lvl="1"/>
            <a:r>
              <a:rPr lang="en-US" sz="2400">
                <a:solidFill>
                  <a:srgbClr val="297F7D"/>
                </a:solidFill>
                <a:latin typeface="Arial (Body)"/>
                <a:cs typeface="Calibri"/>
              </a:rPr>
              <a:t>Prevents people being able to exercise their rights </a:t>
            </a:r>
          </a:p>
          <a:p>
            <a:endParaRPr lang="en-GB">
              <a:solidFill>
                <a:srgbClr val="208879"/>
              </a:solidFill>
              <a:latin typeface="Arial (Body)"/>
              <a:cs typeface="Calibri"/>
            </a:endParaRPr>
          </a:p>
        </p:txBody>
      </p:sp>
    </p:spTree>
    <p:extLst>
      <p:ext uri="{BB962C8B-B14F-4D97-AF65-F5344CB8AC3E}">
        <p14:creationId xmlns:p14="http://schemas.microsoft.com/office/powerpoint/2010/main" val="107563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E8DE28-019A-EFA5-AFEE-3D22C6A59D21}"/>
              </a:ext>
            </a:extLst>
          </p:cNvPr>
          <p:cNvPicPr>
            <a:picLocks noChangeAspect="1"/>
          </p:cNvPicPr>
          <p:nvPr/>
        </p:nvPicPr>
        <p:blipFill>
          <a:blip r:embed="rId2"/>
          <a:stretch>
            <a:fillRect/>
          </a:stretch>
        </p:blipFill>
        <p:spPr>
          <a:xfrm>
            <a:off x="5307496" y="1375976"/>
            <a:ext cx="6555185" cy="4106048"/>
          </a:xfrm>
          <a:prstGeom prst="rect">
            <a:avLst/>
          </a:prstGeom>
        </p:spPr>
      </p:pic>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lstStyle/>
          <a:p>
            <a:r>
              <a:rPr lang="en-GB"/>
              <a:t>Post-Covid challenges</a:t>
            </a:r>
          </a:p>
        </p:txBody>
      </p:sp>
      <p:sp>
        <p:nvSpPr>
          <p:cNvPr id="5" name="Content Placeholder 4">
            <a:extLst>
              <a:ext uri="{FF2B5EF4-FFF2-40B4-BE49-F238E27FC236}">
                <a16:creationId xmlns:a16="http://schemas.microsoft.com/office/drawing/2014/main" id="{E1AFC9A9-4852-44C6-AC3C-8E1216B745AE}"/>
              </a:ext>
            </a:extLst>
          </p:cNvPr>
          <p:cNvSpPr>
            <a:spLocks noGrp="1"/>
          </p:cNvSpPr>
          <p:nvPr>
            <p:ph sz="half" idx="2"/>
          </p:nvPr>
        </p:nvSpPr>
        <p:spPr>
          <a:xfrm>
            <a:off x="5307496" y="1451046"/>
            <a:ext cx="6476516" cy="4330700"/>
          </a:xfrm>
        </p:spPr>
        <p:txBody>
          <a:bodyPr/>
          <a:lstStyle/>
          <a:p>
            <a:r>
              <a:rPr lang="en-GB" sz="2800">
                <a:solidFill>
                  <a:srgbClr val="DCF428"/>
                </a:solidFill>
                <a:latin typeface="Arial (Body)"/>
                <a:cs typeface="Calibri"/>
              </a:rPr>
              <a:t>Reduction in drop-ins and other safe spaces for people to go to for support = more </a:t>
            </a:r>
            <a:r>
              <a:rPr lang="en-GB" sz="2800" b="1">
                <a:solidFill>
                  <a:srgbClr val="DCF428"/>
                </a:solidFill>
                <a:latin typeface="Arial (Body)"/>
                <a:cs typeface="Calibri"/>
              </a:rPr>
              <a:t>hidden homelessness</a:t>
            </a:r>
          </a:p>
          <a:p>
            <a:endParaRPr lang="en-GB"/>
          </a:p>
        </p:txBody>
      </p:sp>
      <p:sp>
        <p:nvSpPr>
          <p:cNvPr id="6" name="Content Placeholder 5">
            <a:extLst>
              <a:ext uri="{FF2B5EF4-FFF2-40B4-BE49-F238E27FC236}">
                <a16:creationId xmlns:a16="http://schemas.microsoft.com/office/drawing/2014/main" id="{D4D8393A-F3DD-4354-AEED-73DB42717EF0}"/>
              </a:ext>
            </a:extLst>
          </p:cNvPr>
          <p:cNvSpPr>
            <a:spLocks noGrp="1"/>
          </p:cNvSpPr>
          <p:nvPr>
            <p:ph sz="quarter" idx="10"/>
          </p:nvPr>
        </p:nvSpPr>
        <p:spPr/>
        <p:txBody>
          <a:bodyPr/>
          <a:lstStyle/>
          <a:p>
            <a:r>
              <a:rPr lang="en-GB" sz="2800">
                <a:solidFill>
                  <a:srgbClr val="208879"/>
                </a:solidFill>
                <a:latin typeface="Arial (Body)"/>
                <a:cs typeface="Calibri"/>
              </a:rPr>
              <a:t>Some funding streams have dried up</a:t>
            </a:r>
          </a:p>
        </p:txBody>
      </p:sp>
      <p:pic>
        <p:nvPicPr>
          <p:cNvPr id="3" name="Picture 2">
            <a:extLst>
              <a:ext uri="{FF2B5EF4-FFF2-40B4-BE49-F238E27FC236}">
                <a16:creationId xmlns:a16="http://schemas.microsoft.com/office/drawing/2014/main" id="{67AEA895-729A-3A4E-D984-0E79212AB7B5}"/>
              </a:ext>
            </a:extLst>
          </p:cNvPr>
          <p:cNvPicPr>
            <a:picLocks noChangeAspect="1"/>
          </p:cNvPicPr>
          <p:nvPr/>
        </p:nvPicPr>
        <p:blipFill>
          <a:blip r:embed="rId3"/>
          <a:stretch>
            <a:fillRect/>
          </a:stretch>
        </p:blipFill>
        <p:spPr>
          <a:xfrm>
            <a:off x="407988" y="2475270"/>
            <a:ext cx="4522239" cy="2282251"/>
          </a:xfrm>
          <a:prstGeom prst="rect">
            <a:avLst/>
          </a:prstGeom>
        </p:spPr>
      </p:pic>
    </p:spTree>
    <p:extLst>
      <p:ext uri="{BB962C8B-B14F-4D97-AF65-F5344CB8AC3E}">
        <p14:creationId xmlns:p14="http://schemas.microsoft.com/office/powerpoint/2010/main" val="151536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C29362D-F6FE-4007-AC66-CA2E16FB78FB}"/>
              </a:ext>
            </a:extLst>
          </p:cNvPr>
          <p:cNvSpPr>
            <a:spLocks noGrp="1"/>
          </p:cNvSpPr>
          <p:nvPr>
            <p:ph type="title"/>
          </p:nvPr>
        </p:nvSpPr>
        <p:spPr>
          <a:xfrm>
            <a:off x="838201" y="365125"/>
            <a:ext cx="5251316" cy="1807305"/>
          </a:xfrm>
        </p:spPr>
        <p:txBody>
          <a:bodyPr>
            <a:normAutofit/>
          </a:bodyPr>
          <a:lstStyle/>
          <a:p>
            <a:r>
              <a:rPr lang="en-GB" sz="3800"/>
              <a:t>Increased destitution among people with refugee status</a:t>
            </a:r>
          </a:p>
        </p:txBody>
      </p:sp>
      <p:sp>
        <p:nvSpPr>
          <p:cNvPr id="6" name="Content Placeholder 5">
            <a:extLst>
              <a:ext uri="{FF2B5EF4-FFF2-40B4-BE49-F238E27FC236}">
                <a16:creationId xmlns:a16="http://schemas.microsoft.com/office/drawing/2014/main" id="{3E1521C9-AE4D-44C2-A7B1-46108C0E317C}"/>
              </a:ext>
            </a:extLst>
          </p:cNvPr>
          <p:cNvSpPr>
            <a:spLocks noGrp="1"/>
          </p:cNvSpPr>
          <p:nvPr>
            <p:ph idx="1"/>
          </p:nvPr>
        </p:nvSpPr>
        <p:spPr>
          <a:xfrm>
            <a:off x="206506" y="2333296"/>
            <a:ext cx="5756280" cy="4362143"/>
          </a:xfrm>
        </p:spPr>
        <p:txBody>
          <a:bodyPr>
            <a:normAutofit fontScale="85000" lnSpcReduction="10000"/>
          </a:bodyPr>
          <a:lstStyle/>
          <a:p>
            <a:pPr marL="0" indent="0">
              <a:spcAft>
                <a:spcPts val="1200"/>
              </a:spcAft>
              <a:buNone/>
            </a:pPr>
            <a:r>
              <a:rPr lang="en-GB" sz="2800" u="sng">
                <a:solidFill>
                  <a:srgbClr val="208879"/>
                </a:solidFill>
                <a:latin typeface="Arial (Body)"/>
                <a:cs typeface="Calibri"/>
              </a:rPr>
              <a:t>Why?</a:t>
            </a:r>
          </a:p>
          <a:p>
            <a:pPr lvl="1">
              <a:spcAft>
                <a:spcPts val="1200"/>
              </a:spcAft>
            </a:pPr>
            <a:r>
              <a:rPr lang="en-GB" sz="2800">
                <a:solidFill>
                  <a:srgbClr val="208879"/>
                </a:solidFill>
                <a:latin typeface="Arial (Body)"/>
                <a:cs typeface="Calibri"/>
              </a:rPr>
              <a:t>Housing crisis</a:t>
            </a:r>
          </a:p>
          <a:p>
            <a:pPr lvl="1">
              <a:spcAft>
                <a:spcPts val="1200"/>
              </a:spcAft>
            </a:pPr>
            <a:r>
              <a:rPr lang="en-GB" sz="2800">
                <a:solidFill>
                  <a:srgbClr val="208879"/>
                </a:solidFill>
                <a:latin typeface="Arial (Body)"/>
                <a:cs typeface="Calibri"/>
              </a:rPr>
              <a:t>28-day move-on period</a:t>
            </a:r>
          </a:p>
          <a:p>
            <a:pPr lvl="1"/>
            <a:r>
              <a:rPr lang="en-GB" sz="2800">
                <a:solidFill>
                  <a:srgbClr val="208879"/>
                </a:solidFill>
                <a:latin typeface="Arial (Body)"/>
                <a:cs typeface="Calibri"/>
              </a:rPr>
              <a:t>Inconsistent approach taken by LAs</a:t>
            </a:r>
          </a:p>
          <a:p>
            <a:pPr lvl="2">
              <a:spcAft>
                <a:spcPts val="1200"/>
              </a:spcAft>
            </a:pPr>
            <a:r>
              <a:rPr lang="en-GB" sz="2800">
                <a:solidFill>
                  <a:srgbClr val="208879"/>
                </a:solidFill>
                <a:latin typeface="Arial (Body)"/>
                <a:cs typeface="Calibri"/>
              </a:rPr>
              <a:t>Some consider refugees priority need whilst others don’t</a:t>
            </a:r>
          </a:p>
          <a:p>
            <a:pPr lvl="1"/>
            <a:r>
              <a:rPr lang="en-GB" sz="2800">
                <a:solidFill>
                  <a:srgbClr val="208879"/>
                </a:solidFill>
                <a:latin typeface="Arial (Body)"/>
                <a:cs typeface="Calibri"/>
              </a:rPr>
              <a:t>Streamlined Asylum Process</a:t>
            </a:r>
          </a:p>
          <a:p>
            <a:pPr lvl="2"/>
            <a:r>
              <a:rPr lang="en-GB" sz="2800">
                <a:solidFill>
                  <a:srgbClr val="208879"/>
                </a:solidFill>
                <a:latin typeface="Arial (Body)"/>
                <a:cs typeface="Calibri"/>
              </a:rPr>
              <a:t>Likely to see a significant rise in people receiving both positive and negative decisions, but in both cases facing destitution</a:t>
            </a:r>
            <a:endParaRPr lang="en-US" sz="2800">
              <a:solidFill>
                <a:srgbClr val="208879"/>
              </a:solidFill>
              <a:latin typeface="Arial (Body)"/>
              <a:cs typeface="Calibri"/>
            </a:endParaRPr>
          </a:p>
          <a:p>
            <a:endParaRPr lang="en-GB" sz="1700">
              <a:latin typeface="Arial (Body)"/>
              <a:cs typeface="Calibri"/>
            </a:endParaRPr>
          </a:p>
        </p:txBody>
      </p:sp>
      <p:pic>
        <p:nvPicPr>
          <p:cNvPr id="3" name="Picture 2">
            <a:extLst>
              <a:ext uri="{FF2B5EF4-FFF2-40B4-BE49-F238E27FC236}">
                <a16:creationId xmlns:a16="http://schemas.microsoft.com/office/drawing/2014/main" id="{DA171AFE-DEB9-D077-0B7E-178A97D42119}"/>
              </a:ext>
            </a:extLst>
          </p:cNvPr>
          <p:cNvPicPr>
            <a:picLocks noChangeAspect="1"/>
          </p:cNvPicPr>
          <p:nvPr/>
        </p:nvPicPr>
        <p:blipFill rotWithShape="1">
          <a:blip r:embed="rId2"/>
          <a:srcRect l="13523" r="713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3852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879EB-0893-41F9-99B0-34B7537ACD80}"/>
              </a:ext>
            </a:extLst>
          </p:cNvPr>
          <p:cNvSpPr>
            <a:spLocks noGrp="1"/>
          </p:cNvSpPr>
          <p:nvPr>
            <p:ph type="title"/>
          </p:nvPr>
        </p:nvSpPr>
        <p:spPr/>
        <p:txBody>
          <a:bodyPr/>
          <a:lstStyle/>
          <a:p>
            <a:r>
              <a:rPr lang="en-GB"/>
              <a:t>New dispersal system</a:t>
            </a:r>
          </a:p>
        </p:txBody>
      </p:sp>
      <p:sp>
        <p:nvSpPr>
          <p:cNvPr id="5" name="Content Placeholder 4">
            <a:extLst>
              <a:ext uri="{FF2B5EF4-FFF2-40B4-BE49-F238E27FC236}">
                <a16:creationId xmlns:a16="http://schemas.microsoft.com/office/drawing/2014/main" id="{E1AFC9A9-4852-44C6-AC3C-8E1216B745AE}"/>
              </a:ext>
            </a:extLst>
          </p:cNvPr>
          <p:cNvSpPr>
            <a:spLocks noGrp="1"/>
          </p:cNvSpPr>
          <p:nvPr>
            <p:ph sz="half" idx="2"/>
          </p:nvPr>
        </p:nvSpPr>
        <p:spPr>
          <a:xfrm>
            <a:off x="5307496" y="1451046"/>
            <a:ext cx="6476516" cy="4330700"/>
          </a:xfrm>
        </p:spPr>
        <p:txBody>
          <a:bodyPr/>
          <a:lstStyle/>
          <a:p>
            <a:pPr>
              <a:spcAft>
                <a:spcPts val="600"/>
              </a:spcAft>
            </a:pPr>
            <a:r>
              <a:rPr lang="en-US" sz="2800" u="sng">
                <a:solidFill>
                  <a:srgbClr val="208879"/>
                </a:solidFill>
                <a:latin typeface="Arial (Body)"/>
                <a:cs typeface="Calibri"/>
              </a:rPr>
              <a:t>Likely to lead to</a:t>
            </a:r>
            <a:r>
              <a:rPr lang="en-US" sz="2800">
                <a:solidFill>
                  <a:srgbClr val="208879"/>
                </a:solidFill>
                <a:latin typeface="Arial (Body)"/>
                <a:cs typeface="Calibri"/>
              </a:rPr>
              <a:t>:</a:t>
            </a:r>
          </a:p>
          <a:p>
            <a:pPr>
              <a:spcAft>
                <a:spcPts val="600"/>
              </a:spcAft>
            </a:pPr>
            <a:r>
              <a:rPr lang="en-US" sz="2800">
                <a:solidFill>
                  <a:srgbClr val="208879"/>
                </a:solidFill>
                <a:latin typeface="Arial (Body)"/>
                <a:cs typeface="Calibri"/>
              </a:rPr>
              <a:t>more mental health issues</a:t>
            </a:r>
          </a:p>
          <a:p>
            <a:pPr>
              <a:spcAft>
                <a:spcPts val="600"/>
              </a:spcAft>
            </a:pPr>
            <a:r>
              <a:rPr lang="en-US" sz="2800">
                <a:solidFill>
                  <a:srgbClr val="208879"/>
                </a:solidFill>
                <a:latin typeface="Arial (Body)"/>
                <a:cs typeface="Calibri"/>
              </a:rPr>
              <a:t>more people absconding</a:t>
            </a:r>
          </a:p>
          <a:p>
            <a:pPr>
              <a:spcAft>
                <a:spcPts val="600"/>
              </a:spcAft>
            </a:pPr>
            <a:r>
              <a:rPr lang="en-US" sz="2800">
                <a:solidFill>
                  <a:srgbClr val="208879"/>
                </a:solidFill>
                <a:latin typeface="Arial (Body)"/>
                <a:cs typeface="Calibri"/>
              </a:rPr>
              <a:t>lower engagement with legal support = less chance of successful asylum claim</a:t>
            </a:r>
          </a:p>
          <a:p>
            <a:pPr>
              <a:spcAft>
                <a:spcPts val="600"/>
              </a:spcAft>
            </a:pPr>
            <a:r>
              <a:rPr lang="en-US" sz="2800">
                <a:solidFill>
                  <a:srgbClr val="208879"/>
                </a:solidFill>
                <a:latin typeface="Arial (Body)"/>
                <a:cs typeface="Calibri"/>
              </a:rPr>
              <a:t>Ultimately, </a:t>
            </a:r>
            <a:r>
              <a:rPr lang="en-US" sz="2800" b="1">
                <a:solidFill>
                  <a:srgbClr val="208879"/>
                </a:solidFill>
                <a:latin typeface="Arial (Body)"/>
                <a:cs typeface="Calibri"/>
              </a:rPr>
              <a:t>more homelessness </a:t>
            </a:r>
            <a:r>
              <a:rPr lang="en-US" sz="2800">
                <a:solidFill>
                  <a:srgbClr val="208879"/>
                </a:solidFill>
                <a:latin typeface="Arial (Body)"/>
                <a:cs typeface="Calibri"/>
              </a:rPr>
              <a:t>in areas with less support</a:t>
            </a:r>
            <a:endParaRPr lang="en-US" sz="2800" b="1">
              <a:solidFill>
                <a:srgbClr val="208879"/>
              </a:solidFill>
              <a:latin typeface="Arial (Body)"/>
              <a:cs typeface="Calibri"/>
            </a:endParaRPr>
          </a:p>
          <a:p>
            <a:endParaRPr lang="en-GB"/>
          </a:p>
        </p:txBody>
      </p:sp>
      <p:sp>
        <p:nvSpPr>
          <p:cNvPr id="6" name="Content Placeholder 5">
            <a:extLst>
              <a:ext uri="{FF2B5EF4-FFF2-40B4-BE49-F238E27FC236}">
                <a16:creationId xmlns:a16="http://schemas.microsoft.com/office/drawing/2014/main" id="{D4D8393A-F3DD-4354-AEED-73DB42717EF0}"/>
              </a:ext>
            </a:extLst>
          </p:cNvPr>
          <p:cNvSpPr>
            <a:spLocks noGrp="1"/>
          </p:cNvSpPr>
          <p:nvPr>
            <p:ph sz="quarter" idx="10"/>
          </p:nvPr>
        </p:nvSpPr>
        <p:spPr/>
        <p:txBody>
          <a:bodyPr>
            <a:normAutofit lnSpcReduction="10000"/>
          </a:bodyPr>
          <a:lstStyle/>
          <a:p>
            <a:r>
              <a:rPr lang="en-US" sz="2800">
                <a:solidFill>
                  <a:srgbClr val="208879"/>
                </a:solidFill>
                <a:latin typeface="Arial (Body)"/>
                <a:cs typeface="Calibri"/>
              </a:rPr>
              <a:t>Increase in accommodation for people in the </a:t>
            </a:r>
            <a:r>
              <a:rPr lang="en-US" sz="2800" b="1">
                <a:solidFill>
                  <a:srgbClr val="208879"/>
                </a:solidFill>
                <a:latin typeface="Arial (Body)"/>
                <a:cs typeface="Calibri"/>
              </a:rPr>
              <a:t>asylum system in places with no support services</a:t>
            </a:r>
            <a:r>
              <a:rPr lang="en-US" sz="2800">
                <a:solidFill>
                  <a:srgbClr val="208879"/>
                </a:solidFill>
                <a:latin typeface="Arial (Body)"/>
                <a:cs typeface="Calibri"/>
              </a:rPr>
              <a:t> and increased </a:t>
            </a:r>
            <a:r>
              <a:rPr lang="en-US" sz="2800" b="1">
                <a:solidFill>
                  <a:srgbClr val="208879"/>
                </a:solidFill>
                <a:latin typeface="Arial (Body)"/>
                <a:cs typeface="Calibri"/>
              </a:rPr>
              <a:t>hostility</a:t>
            </a:r>
          </a:p>
          <a:p>
            <a:r>
              <a:rPr lang="en-US" sz="2800">
                <a:solidFill>
                  <a:srgbClr val="208879"/>
                </a:solidFill>
                <a:latin typeface="Arial (Body)"/>
                <a:cs typeface="Calibri"/>
              </a:rPr>
              <a:t>Concerns over quality of accommodation, especially given the </a:t>
            </a:r>
            <a:r>
              <a:rPr lang="en-US" sz="2800" b="1">
                <a:solidFill>
                  <a:srgbClr val="208879"/>
                </a:solidFill>
                <a:latin typeface="Arial (Body)"/>
                <a:cs typeface="Calibri"/>
              </a:rPr>
              <a:t>loosening of HMO requirements</a:t>
            </a:r>
          </a:p>
          <a:p>
            <a:endParaRPr lang="en-GB" sz="2800">
              <a:solidFill>
                <a:srgbClr val="208879"/>
              </a:solidFill>
              <a:latin typeface="Arial (Body)"/>
              <a:cs typeface="Calibri"/>
            </a:endParaRPr>
          </a:p>
        </p:txBody>
      </p:sp>
    </p:spTree>
    <p:extLst>
      <p:ext uri="{BB962C8B-B14F-4D97-AF65-F5344CB8AC3E}">
        <p14:creationId xmlns:p14="http://schemas.microsoft.com/office/powerpoint/2010/main" val="3383248776"/>
      </p:ext>
    </p:extLst>
  </p:cSld>
  <p:clrMapOvr>
    <a:masterClrMapping/>
  </p:clrMapOvr>
</p:sld>
</file>

<file path=ppt/theme/theme1.xml><?xml version="1.0" encoding="utf-8"?>
<a:theme xmlns:a="http://schemas.openxmlformats.org/drawingml/2006/main" name="Office Theme">
  <a:themeElements>
    <a:clrScheme name="SMT brand colours">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MT brand colours">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B30931"/>
      </a:dk2>
      <a:lt2>
        <a:srgbClr val="E9E4E0"/>
      </a:lt2>
      <a:accent1>
        <a:srgbClr val="B30931"/>
      </a:accent1>
      <a:accent2>
        <a:srgbClr val="A1AE9E"/>
      </a:accent2>
      <a:accent3>
        <a:srgbClr val="4B3A58"/>
      </a:accent3>
      <a:accent4>
        <a:srgbClr val="F56136"/>
      </a:accent4>
      <a:accent5>
        <a:srgbClr val="3C3C3B"/>
      </a:accent5>
      <a:accent6>
        <a:srgbClr val="A1AE9E"/>
      </a:accent6>
      <a:hlink>
        <a:srgbClr val="B30931"/>
      </a:hlink>
      <a:folHlink>
        <a:srgbClr val="A1AE9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15335806E4B419E597C9D35B855D2" ma:contentTypeVersion="13" ma:contentTypeDescription="Create a new document." ma:contentTypeScope="" ma:versionID="8e6abb4d2e0b6f188b527e8dc17fd05a">
  <xsd:schema xmlns:xsd="http://www.w3.org/2001/XMLSchema" xmlns:xs="http://www.w3.org/2001/XMLSchema" xmlns:p="http://schemas.microsoft.com/office/2006/metadata/properties" xmlns:ns2="6abd0293-66e8-4e95-bff5-8937d5f62b99" xmlns:ns3="bca9822e-211d-4723-85f2-b3c70f22749b" targetNamespace="http://schemas.microsoft.com/office/2006/metadata/properties" ma:root="true" ma:fieldsID="db2c4af5af380c7d4ae872f75bb26607" ns2:_="" ns3:_="">
    <xsd:import namespace="6abd0293-66e8-4e95-bff5-8937d5f62b99"/>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bd0293-66e8-4e95-bff5-8937d5f62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f43f032-56bb-40c6-bb6e-407f91632bf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1026a81-d9d5-4fbb-8e6d-0b2192053e50}" ma:internalName="TaxCatchAll" ma:showField="CatchAllData" ma:web="bca9822e-211d-4723-85f2-b3c70f2274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a9822e-211d-4723-85f2-b3c70f22749b" xsi:nil="true"/>
    <lcf76f155ced4ddcb4097134ff3c332f xmlns="6abd0293-66e8-4e95-bff5-8937d5f62b99">
      <Terms xmlns="http://schemas.microsoft.com/office/infopath/2007/PartnerControls"/>
    </lcf76f155ced4ddcb4097134ff3c332f>
    <MediaLengthInSeconds xmlns="6abd0293-66e8-4e95-bff5-8937d5f62b99" xsi:nil="true"/>
    <SharedWithUsers xmlns="bca9822e-211d-4723-85f2-b3c70f22749b">
      <UserInfo>
        <DisplayName/>
        <AccountId xsi:nil="true"/>
        <AccountType/>
      </UserInfo>
    </SharedWithUsers>
  </documentManagement>
</p:properties>
</file>

<file path=customXml/itemProps1.xml><?xml version="1.0" encoding="utf-8"?>
<ds:datastoreItem xmlns:ds="http://schemas.openxmlformats.org/officeDocument/2006/customXml" ds:itemID="{2458BDD6-555A-46C0-B5EF-8BB123E3F214}">
  <ds:schemaRefs>
    <ds:schemaRef ds:uri="http://schemas.microsoft.com/sharepoint/v3/contenttype/forms"/>
  </ds:schemaRefs>
</ds:datastoreItem>
</file>

<file path=customXml/itemProps2.xml><?xml version="1.0" encoding="utf-8"?>
<ds:datastoreItem xmlns:ds="http://schemas.openxmlformats.org/officeDocument/2006/customXml" ds:itemID="{15513E69-6BAE-4FF7-AFA7-9149EEEEB56B}"/>
</file>

<file path=customXml/itemProps3.xml><?xml version="1.0" encoding="utf-8"?>
<ds:datastoreItem xmlns:ds="http://schemas.openxmlformats.org/officeDocument/2006/customXml" ds:itemID="{150CCD3B-FE13-4082-8D90-96AC00F695C0}">
  <ds:schemaRefs>
    <ds:schemaRef ds:uri="3b557957-13a2-406a-9353-9d69d3c57766"/>
    <ds:schemaRef ds:uri="bca9822e-211d-4723-85f2-b3c70f2274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4</Notes>
  <HiddenSlides>0</HiddenSlides>
  <ScaleCrop>false</ScaleCrop>
  <HeadingPairs>
    <vt:vector size="4" baseType="variant">
      <vt:variant>
        <vt:lpstr>Theme</vt:lpstr>
      </vt:variant>
      <vt:variant>
        <vt:i4>9</vt:i4>
      </vt:variant>
      <vt:variant>
        <vt:lpstr>Slide Titles</vt:lpstr>
      </vt:variant>
      <vt:variant>
        <vt:i4>45</vt:i4>
      </vt:variant>
    </vt:vector>
  </HeadingPairs>
  <TitlesOfParts>
    <vt:vector size="54" baseType="lpstr">
      <vt:lpstr>Office Theme</vt:lpstr>
      <vt:lpstr>1_Office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Who our members support</vt:lpstr>
      <vt:lpstr>Issues and challenges in delivering accommodation</vt:lpstr>
      <vt:lpstr>NRPF</vt:lpstr>
      <vt:lpstr>Post-Covid challenges</vt:lpstr>
      <vt:lpstr>Increased destitution among people with refugee status</vt:lpstr>
      <vt:lpstr>New dispersal system</vt:lpstr>
      <vt:lpstr>Rise in complex health needs</vt:lpstr>
      <vt:lpstr>Fear of hostile legislation</vt:lpstr>
      <vt:lpstr>PowerPoint Presentation</vt:lpstr>
      <vt:lpstr>PowerPoint Presentation</vt:lpstr>
      <vt:lpstr>PowerPoint Presentation</vt:lpstr>
      <vt:lpstr>How we support members</vt:lpstr>
      <vt:lpstr>The ‘Illegal Migration’ Bill</vt:lpstr>
      <vt:lpstr>Right to Remain Toolkit: a guide to the UK asylum and immigration system</vt:lpstr>
      <vt:lpstr>About Right to Remain</vt:lpstr>
      <vt:lpstr>The Right to Remain Toolkit</vt:lpstr>
      <vt:lpstr>Context – our community</vt:lpstr>
      <vt:lpstr>Context - legal advice deserts</vt:lpstr>
      <vt:lpstr>Some illustrations</vt:lpstr>
      <vt:lpstr>Toolkit Festival London – 17 May</vt:lpstr>
      <vt:lpstr>Who can give immigration advice?</vt:lpstr>
      <vt:lpstr>What is legal support? </vt:lpstr>
      <vt:lpstr>PowerPoint Presentation</vt:lpstr>
      <vt:lpstr>Case study - individual</vt:lpstr>
      <vt:lpstr>Case study – support workers</vt:lpstr>
      <vt:lpstr>Priorities?</vt:lpstr>
      <vt:lpstr>PowerPoint Presentation</vt:lpstr>
      <vt:lpstr>Working with lawyers?</vt:lpstr>
      <vt:lpstr>Build power with us and others</vt:lpstr>
      <vt:lpstr>Thank you!</vt:lpstr>
      <vt:lpstr>PowerPoint Presentation</vt:lpstr>
      <vt:lpstr>Housing Support</vt:lpstr>
      <vt:lpstr>Combatting Destitution Project</vt:lpstr>
      <vt:lpstr>Combatting Destitution Project</vt:lpstr>
      <vt:lpstr>Case study - Ibrahim</vt:lpstr>
      <vt:lpstr>Case study – cont.</vt:lpstr>
      <vt:lpstr>Case study – Omar</vt:lpstr>
      <vt:lpstr>Case study – cont.</vt:lpstr>
      <vt:lpstr>Challenges</vt:lpstr>
      <vt:lpstr>Stats - Housing</vt:lpstr>
      <vt:lpstr>Stats - Immigration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Bacon</dc:creator>
  <cp:revision>1</cp:revision>
  <dcterms:created xsi:type="dcterms:W3CDTF">2019-09-26T12:41:08Z</dcterms:created>
  <dcterms:modified xsi:type="dcterms:W3CDTF">2023-06-29T08:29:39Z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0x0101003C415335806E4B419E597C9D35B855D2</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{"FileActivityType":"9","FileActivityTimeStamp":"2023-06-29T08:14:00.890Z","FileActivityUsersOnPage":[{"DisplayName":"Josh Macmillan","Id":"josh.macmillan@stmartinscharity.org.uk"}],"FileActivityNavigationId":null}</vt:lpwstr>
  </property>
  <property fmtid="{D5CDD505-2E9C-101B-9397-08002B2CF9AE}" pid="9" name="TriggerFlowInfo">
    <vt:lpwstr/>
  </property>
</Properties>
</file>