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9"/>
  </p:notesMasterIdLst>
  <p:sldIdLst>
    <p:sldId id="256" r:id="rId2"/>
    <p:sldId id="257" r:id="rId3"/>
    <p:sldId id="261" r:id="rId4"/>
    <p:sldId id="258" r:id="rId5"/>
    <p:sldId id="264" r:id="rId6"/>
    <p:sldId id="263"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98A87-9892-4370-BAA0-53FA06D3AE32}" type="datetimeFigureOut">
              <a:rPr lang="en-GB" smtClean="0"/>
              <a:t>15/06/2021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D157E-C91A-41C1-95E6-A1E3DCD7B1E7}" type="slidenum">
              <a:rPr lang="en-GB" smtClean="0"/>
              <a:t>‹#›</a:t>
            </a:fld>
            <a:endParaRPr lang="en-GB"/>
          </a:p>
        </p:txBody>
      </p:sp>
    </p:spTree>
    <p:extLst>
      <p:ext uri="{BB962C8B-B14F-4D97-AF65-F5344CB8AC3E}">
        <p14:creationId xmlns:p14="http://schemas.microsoft.com/office/powerpoint/2010/main" val="2428945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2005 I applied to run an 18 month pilot project to determine the health needs of people experiencing homelessness or vulnerable housing (hostels, wet houses etc). </a:t>
            </a:r>
          </a:p>
          <a:p>
            <a:r>
              <a:rPr lang="en-GB" dirty="0"/>
              <a:t>I was given a couple of rooms at a day centre and set about answering the question by providing opportunistic nurse led services including health checks, dressings, blood tests, registration with a GP, immunisations etc. </a:t>
            </a:r>
          </a:p>
          <a:p>
            <a:r>
              <a:rPr lang="en-GB" dirty="0"/>
              <a:t>As the enthusiastic amateur, with absolutely no experience of homelessness, and everyone around me in the same position, I had no idea what I might be missing. </a:t>
            </a:r>
          </a:p>
        </p:txBody>
      </p:sp>
      <p:sp>
        <p:nvSpPr>
          <p:cNvPr id="4" name="Slide Number Placeholder 3"/>
          <p:cNvSpPr>
            <a:spLocks noGrp="1"/>
          </p:cNvSpPr>
          <p:nvPr>
            <p:ph type="sldNum" sz="quarter" idx="5"/>
          </p:nvPr>
        </p:nvSpPr>
        <p:spPr/>
        <p:txBody>
          <a:bodyPr/>
          <a:lstStyle/>
          <a:p>
            <a:fld id="{F06D157E-C91A-41C1-95E6-A1E3DCD7B1E7}" type="slidenum">
              <a:rPr lang="en-GB" smtClean="0"/>
              <a:t>2</a:t>
            </a:fld>
            <a:endParaRPr lang="en-GB"/>
          </a:p>
        </p:txBody>
      </p:sp>
    </p:spTree>
    <p:extLst>
      <p:ext uri="{BB962C8B-B14F-4D97-AF65-F5344CB8AC3E}">
        <p14:creationId xmlns:p14="http://schemas.microsoft.com/office/powerpoint/2010/main" val="269111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opportunities of outreach began a year or so later when I had met with some workers from a local drug project. They wanted access to BBV testing and HBV / HAV immunisation for their clients, so I agreed to visit their project once a week on a Wednesday afternoon. Later I teamed up with an outreach worker from the Integrated Sexual Health Service at the hospital and we were able to offer a whole range of care to people. We wrote up our work and started providing training resources to people working outside of the health services to help them manage their clients. Eventually, I found myself part of the team providing opportunistic care to street sex workers. </a:t>
            </a:r>
          </a:p>
          <a:p>
            <a:r>
              <a:rPr lang="en-GB" dirty="0"/>
              <a:t>Every day after my clinic at the centre I would provide outreach to hostels and wet houses – going to see those who were unable or unwilling to attend mainstream services – and there were many. As I walked around the city I found places that were regularly used by homeless folk and those with drug and alcohol issues. I found myself being stopped and asked questions, making appointments and problem solving. </a:t>
            </a:r>
          </a:p>
          <a:p>
            <a:r>
              <a:rPr lang="en-GB" dirty="0"/>
              <a:t>When the centre closed in 2015 I lost my clinical space (truly the homeless nurse now!) and I was given temporary accommodation with one of the support teams where I continued to provide an open access health service in the mornings and outreach in the afternoons. </a:t>
            </a:r>
          </a:p>
          <a:p>
            <a:r>
              <a:rPr lang="en-GB" dirty="0"/>
              <a:t>Now I have to provide some care such as dressings in the surgery, the rest is outreach. </a:t>
            </a:r>
          </a:p>
          <a:p>
            <a:r>
              <a:rPr lang="en-GB" dirty="0"/>
              <a:t>Often they had been highlighted as having attended the local emergency</a:t>
            </a:r>
          </a:p>
        </p:txBody>
      </p:sp>
      <p:sp>
        <p:nvSpPr>
          <p:cNvPr id="4" name="Slide Number Placeholder 3"/>
          <p:cNvSpPr>
            <a:spLocks noGrp="1"/>
          </p:cNvSpPr>
          <p:nvPr>
            <p:ph type="sldNum" sz="quarter" idx="5"/>
          </p:nvPr>
        </p:nvSpPr>
        <p:spPr/>
        <p:txBody>
          <a:bodyPr/>
          <a:lstStyle/>
          <a:p>
            <a:fld id="{F06D157E-C91A-41C1-95E6-A1E3DCD7B1E7}" type="slidenum">
              <a:rPr lang="en-GB" smtClean="0"/>
              <a:t>3</a:t>
            </a:fld>
            <a:endParaRPr lang="en-GB"/>
          </a:p>
        </p:txBody>
      </p:sp>
    </p:spTree>
    <p:extLst>
      <p:ext uri="{BB962C8B-B14F-4D97-AF65-F5344CB8AC3E}">
        <p14:creationId xmlns:p14="http://schemas.microsoft.com/office/powerpoint/2010/main" val="244388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many stories about street outreach – finding someone with sepsis and getting them to hospital in the nick of time but most are more mundane but no less important – spotting cellulitis and arranging urgent antibiotics; observing probable financial abuse of a man with learning disabilities; giving out condoms; treating sunstroke; and the memorable day when 6 alcohol dependent people all blamed each other for having head lice. It is a vitally important part of seeing which substances are top of the pops and the dangers posed.  </a:t>
            </a:r>
          </a:p>
          <a:p>
            <a:r>
              <a:rPr lang="en-GB" dirty="0"/>
              <a:t>But by far and away, the most important aspect of street outreach is to see and be seen, to acknowledge and to be available for a chat, for it is here that real engagement with health begins.  </a:t>
            </a:r>
          </a:p>
        </p:txBody>
      </p:sp>
      <p:sp>
        <p:nvSpPr>
          <p:cNvPr id="4" name="Slide Number Placeholder 3"/>
          <p:cNvSpPr>
            <a:spLocks noGrp="1"/>
          </p:cNvSpPr>
          <p:nvPr>
            <p:ph type="sldNum" sz="quarter" idx="5"/>
          </p:nvPr>
        </p:nvSpPr>
        <p:spPr/>
        <p:txBody>
          <a:bodyPr/>
          <a:lstStyle/>
          <a:p>
            <a:fld id="{F06D157E-C91A-41C1-95E6-A1E3DCD7B1E7}" type="slidenum">
              <a:rPr lang="en-GB" smtClean="0"/>
              <a:t>4</a:t>
            </a:fld>
            <a:endParaRPr lang="en-GB"/>
          </a:p>
        </p:txBody>
      </p:sp>
    </p:spTree>
    <p:extLst>
      <p:ext uri="{BB962C8B-B14F-4D97-AF65-F5344CB8AC3E}">
        <p14:creationId xmlns:p14="http://schemas.microsoft.com/office/powerpoint/2010/main" val="256322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all roses out there. </a:t>
            </a:r>
          </a:p>
          <a:p>
            <a:endParaRPr lang="en-GB" dirty="0"/>
          </a:p>
        </p:txBody>
      </p:sp>
      <p:sp>
        <p:nvSpPr>
          <p:cNvPr id="4" name="Slide Number Placeholder 3"/>
          <p:cNvSpPr>
            <a:spLocks noGrp="1"/>
          </p:cNvSpPr>
          <p:nvPr>
            <p:ph type="sldNum" sz="quarter" idx="5"/>
          </p:nvPr>
        </p:nvSpPr>
        <p:spPr/>
        <p:txBody>
          <a:bodyPr/>
          <a:lstStyle/>
          <a:p>
            <a:fld id="{F06D157E-C91A-41C1-95E6-A1E3DCD7B1E7}" type="slidenum">
              <a:rPr lang="en-GB" smtClean="0"/>
              <a:t>6</a:t>
            </a:fld>
            <a:endParaRPr lang="en-GB"/>
          </a:p>
        </p:txBody>
      </p:sp>
    </p:spTree>
    <p:extLst>
      <p:ext uri="{BB962C8B-B14F-4D97-AF65-F5344CB8AC3E}">
        <p14:creationId xmlns:p14="http://schemas.microsoft.com/office/powerpoint/2010/main" val="204745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1E80-C8AE-4572-8ECB-1610976CA8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E7EB1F-BEF7-4CDC-B488-70AF2ADD7D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7B5D9C-C6EC-4421-8444-79508931CBEE}"/>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5" name="Footer Placeholder 4">
            <a:extLst>
              <a:ext uri="{FF2B5EF4-FFF2-40B4-BE49-F238E27FC236}">
                <a16:creationId xmlns:a16="http://schemas.microsoft.com/office/drawing/2014/main" id="{EC02CCF3-0674-403E-88A5-D5F808074F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CFC30-B366-4639-A38A-DCE55D0A03D1}"/>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48411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6184-34AF-41F1-BDEF-5F45E278DC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3D5A8B-1EF2-4C72-BD00-911468806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573DFE-AD5C-4D0B-AB40-3B0B5C7E0D4E}"/>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5" name="Footer Placeholder 4">
            <a:extLst>
              <a:ext uri="{FF2B5EF4-FFF2-40B4-BE49-F238E27FC236}">
                <a16:creationId xmlns:a16="http://schemas.microsoft.com/office/drawing/2014/main" id="{E0DED25C-2017-4A1C-920B-F9509F0214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A86FA7-C331-4A8C-98F8-05370A734017}"/>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419023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BCF18-8E66-4177-9D87-87941CF6FA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8D0D65-7FEC-46ED-89E3-4C3AFA843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B73A13-67A4-4D08-851D-3527146FCEE1}"/>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5" name="Footer Placeholder 4">
            <a:extLst>
              <a:ext uri="{FF2B5EF4-FFF2-40B4-BE49-F238E27FC236}">
                <a16:creationId xmlns:a16="http://schemas.microsoft.com/office/drawing/2014/main" id="{27F8898B-9B6F-4378-AF3D-871CD04128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34E509-8C86-48D5-9E96-F4F1DF90B04C}"/>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187765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9794-FA71-418C-AEC2-0C4C6B7A2C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21161B-5FE2-4285-B252-2600AA667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03D36-8AB5-4B2D-8684-6AD820B456FB}"/>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5" name="Footer Placeholder 4">
            <a:extLst>
              <a:ext uri="{FF2B5EF4-FFF2-40B4-BE49-F238E27FC236}">
                <a16:creationId xmlns:a16="http://schemas.microsoft.com/office/drawing/2014/main" id="{3CF54855-7233-4EDB-8B99-720BDCAD0F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CA193-BA15-4544-BA08-8FABABF82DBD}"/>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3980068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4C6A-FB50-4396-8952-1445D9958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36710D-91DA-4D22-BCF9-8A587D0310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49F0A-554D-46A5-A100-D3BE5D1BC41C}"/>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5" name="Footer Placeholder 4">
            <a:extLst>
              <a:ext uri="{FF2B5EF4-FFF2-40B4-BE49-F238E27FC236}">
                <a16:creationId xmlns:a16="http://schemas.microsoft.com/office/drawing/2014/main" id="{296CF362-F8A7-46FA-993E-84B79F3963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37921B-BFA0-421F-A2B7-7E2E11349F45}"/>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314087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744B-AD21-44F9-8B1A-99F8BAEFA8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8BDE6D-C703-4D2A-9358-D81E5F5518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81C070-C601-4631-9069-4D35DD85A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7156F7-5F75-47E1-8FD8-5D1D26A6C891}"/>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6" name="Footer Placeholder 5">
            <a:extLst>
              <a:ext uri="{FF2B5EF4-FFF2-40B4-BE49-F238E27FC236}">
                <a16:creationId xmlns:a16="http://schemas.microsoft.com/office/drawing/2014/main" id="{35169D33-677F-4B13-9311-7BB2D63637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C40FC9-3477-42BC-AD0A-D353DCCAA83D}"/>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22144324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FBEA-7C18-4155-A83B-85EC8DB35A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AF0AE1-DEA7-4859-BFB7-0A3403BB08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0554A-843C-4640-A1B6-6FA1012B36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265738-4A76-4DAC-A134-262EDBE21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12772A-F5A1-4629-B429-B70E83D395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6726AF-0FBD-447D-BECF-6D3BFAE09424}"/>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8" name="Footer Placeholder 7">
            <a:extLst>
              <a:ext uri="{FF2B5EF4-FFF2-40B4-BE49-F238E27FC236}">
                <a16:creationId xmlns:a16="http://schemas.microsoft.com/office/drawing/2014/main" id="{9A99E277-DDF7-4440-957A-7B612B3C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2F2266-1C26-4DC1-AC61-991B33F795B0}"/>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29220009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50CB-E4C7-46F3-9E5A-5FC975867F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AD9938-7DF3-4633-8662-EC50FA6396E1}"/>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4" name="Footer Placeholder 3">
            <a:extLst>
              <a:ext uri="{FF2B5EF4-FFF2-40B4-BE49-F238E27FC236}">
                <a16:creationId xmlns:a16="http://schemas.microsoft.com/office/drawing/2014/main" id="{1999BF55-F041-47CB-BE82-87C91C1C26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69A899-7DB8-400E-B8BD-D231A15E78E6}"/>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358644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3D633-0081-48C4-9080-7E7A85F02222}"/>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3" name="Footer Placeholder 2">
            <a:extLst>
              <a:ext uri="{FF2B5EF4-FFF2-40B4-BE49-F238E27FC236}">
                <a16:creationId xmlns:a16="http://schemas.microsoft.com/office/drawing/2014/main" id="{67562211-BAA1-4562-8AE3-BF531D0D42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5B3EB2-6C42-4D75-9215-DD42A3278FEF}"/>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2559182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1437-3E8D-45BD-A89D-5EB7D821C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0AC4A8-A132-4880-9C8C-4BE9FF6CD2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80E0FA-D150-425B-92BA-AA8E313D8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FB62D-D508-40DB-9BCD-35F9D04FB305}"/>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6" name="Footer Placeholder 5">
            <a:extLst>
              <a:ext uri="{FF2B5EF4-FFF2-40B4-BE49-F238E27FC236}">
                <a16:creationId xmlns:a16="http://schemas.microsoft.com/office/drawing/2014/main" id="{9508C454-4C95-4734-9BC1-B8DCB87D1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352725-ADAF-4F95-8D79-88D0A178AFF3}"/>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8998726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1C3A-0633-4934-991B-E292E9993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70496D-A8FA-41B8-9470-6A409A21E2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381B6E-A9B6-4FA7-8A3F-1614FD83C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34AC07-9DC9-41F3-9816-A6FFD6A8CF39}"/>
              </a:ext>
            </a:extLst>
          </p:cNvPr>
          <p:cNvSpPr>
            <a:spLocks noGrp="1"/>
          </p:cNvSpPr>
          <p:nvPr>
            <p:ph type="dt" sz="half" idx="10"/>
          </p:nvPr>
        </p:nvSpPr>
        <p:spPr/>
        <p:txBody>
          <a:bodyPr/>
          <a:lstStyle/>
          <a:p>
            <a:fld id="{44840B42-E3A5-414B-8913-1678D3B8EF53}" type="datetimeFigureOut">
              <a:rPr lang="en-GB" smtClean="0"/>
              <a:t>15/06/2021</a:t>
            </a:fld>
            <a:endParaRPr lang="en-GB"/>
          </a:p>
        </p:txBody>
      </p:sp>
      <p:sp>
        <p:nvSpPr>
          <p:cNvPr id="6" name="Footer Placeholder 5">
            <a:extLst>
              <a:ext uri="{FF2B5EF4-FFF2-40B4-BE49-F238E27FC236}">
                <a16:creationId xmlns:a16="http://schemas.microsoft.com/office/drawing/2014/main" id="{8A39435D-2DEF-420E-BFC0-CA30EC4DA5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055CB-F71F-4223-A87B-C244F223B240}"/>
              </a:ext>
            </a:extLst>
          </p:cNvPr>
          <p:cNvSpPr>
            <a:spLocks noGrp="1"/>
          </p:cNvSpPr>
          <p:nvPr>
            <p:ph type="sldNum" sz="quarter" idx="12"/>
          </p:nvPr>
        </p:nvSpPr>
        <p:spPr/>
        <p:txBody>
          <a:bodyPr/>
          <a:lstStyle/>
          <a:p>
            <a:fld id="{11A6E5CF-7722-495E-8586-2B3125DC7EE3}" type="slidenum">
              <a:rPr lang="en-GB" smtClean="0"/>
              <a:t>‹#›</a:t>
            </a:fld>
            <a:endParaRPr lang="en-GB"/>
          </a:p>
        </p:txBody>
      </p:sp>
    </p:spTree>
    <p:extLst>
      <p:ext uri="{BB962C8B-B14F-4D97-AF65-F5344CB8AC3E}">
        <p14:creationId xmlns:p14="http://schemas.microsoft.com/office/powerpoint/2010/main" val="3138967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aturation sat="75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6CF33-1482-4CBB-ACD6-6CADCBCCA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37065F-E053-49C7-BDE0-C878CED39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3853FE-15BC-4203-AFFE-2D1061999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40B42-E3A5-414B-8913-1678D3B8EF53}" type="datetimeFigureOut">
              <a:rPr lang="en-GB" smtClean="0"/>
              <a:t>15/06/2021</a:t>
            </a:fld>
            <a:endParaRPr lang="en-GB"/>
          </a:p>
        </p:txBody>
      </p:sp>
      <p:sp>
        <p:nvSpPr>
          <p:cNvPr id="5" name="Footer Placeholder 4">
            <a:extLst>
              <a:ext uri="{FF2B5EF4-FFF2-40B4-BE49-F238E27FC236}">
                <a16:creationId xmlns:a16="http://schemas.microsoft.com/office/drawing/2014/main" id="{EC65CE80-BC02-4D10-890A-98A63B5BA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39E73F-0024-4978-B7D4-E0215CCAA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6E5CF-7722-495E-8586-2B3125DC7EE3}" type="slidenum">
              <a:rPr lang="en-GB" smtClean="0"/>
              <a:t>‹#›</a:t>
            </a:fld>
            <a:endParaRPr lang="en-GB"/>
          </a:p>
        </p:txBody>
      </p:sp>
    </p:spTree>
    <p:extLst>
      <p:ext uri="{BB962C8B-B14F-4D97-AF65-F5344CB8AC3E}">
        <p14:creationId xmlns:p14="http://schemas.microsoft.com/office/powerpoint/2010/main" val="354172681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hyperlink" Target="mailto:Janet.Keauffling@wales.nhs.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14E4-A2FA-4AF5-B222-DC5A3B70C3FB}"/>
              </a:ext>
            </a:extLst>
          </p:cNvPr>
          <p:cNvSpPr>
            <a:spLocks noGrp="1"/>
          </p:cNvSpPr>
          <p:nvPr>
            <p:ph type="ctrTitle"/>
          </p:nvPr>
        </p:nvSpPr>
        <p:spPr/>
        <p:txBody>
          <a:bodyPr>
            <a:normAutofit fontScale="90000"/>
          </a:bodyPr>
          <a:lstStyle/>
          <a:p>
            <a:r>
              <a:rPr lang="en-GB" dirty="0"/>
              <a:t>Perfecting the art of street outreach - </a:t>
            </a:r>
            <a:br>
              <a:rPr lang="en-GB" dirty="0"/>
            </a:br>
            <a:r>
              <a:rPr lang="en-GB" dirty="0"/>
              <a:t>a work in progress….. </a:t>
            </a:r>
          </a:p>
        </p:txBody>
      </p:sp>
      <p:sp>
        <p:nvSpPr>
          <p:cNvPr id="3" name="Subtitle 2">
            <a:extLst>
              <a:ext uri="{FF2B5EF4-FFF2-40B4-BE49-F238E27FC236}">
                <a16:creationId xmlns:a16="http://schemas.microsoft.com/office/drawing/2014/main" id="{20CD6847-51C2-4BDD-98D1-64CA9D5169A0}"/>
              </a:ext>
            </a:extLst>
          </p:cNvPr>
          <p:cNvSpPr>
            <a:spLocks noGrp="1"/>
          </p:cNvSpPr>
          <p:nvPr>
            <p:ph type="subTitle" idx="1"/>
          </p:nvPr>
        </p:nvSpPr>
        <p:spPr/>
        <p:txBody>
          <a:bodyPr>
            <a:normAutofit fontScale="77500" lnSpcReduction="20000"/>
          </a:bodyPr>
          <a:lstStyle/>
          <a:p>
            <a:endParaRPr lang="en-GB" sz="3600" dirty="0"/>
          </a:p>
          <a:p>
            <a:r>
              <a:rPr lang="en-GB" sz="3600" dirty="0"/>
              <a:t>Jan Keauffling, QN</a:t>
            </a:r>
          </a:p>
          <a:p>
            <a:r>
              <a:rPr lang="en-GB" sz="3600" dirty="0"/>
              <a:t>Nurse Specialist Homeless &amp; Vulnerable Adults, Swansea</a:t>
            </a:r>
          </a:p>
        </p:txBody>
      </p:sp>
      <p:pic>
        <p:nvPicPr>
          <p:cNvPr id="13" name="Video 12">
            <a:hlinkClick r:id="" action="ppaction://media"/>
            <a:extLst>
              <a:ext uri="{FF2B5EF4-FFF2-40B4-BE49-F238E27FC236}">
                <a16:creationId xmlns:a16="http://schemas.microsoft.com/office/drawing/2014/main" id="{55035F8E-B73E-42D5-8792-4D1C5D88793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67797795"/>
      </p:ext>
    </p:extLst>
  </p:cSld>
  <p:clrMapOvr>
    <a:masterClrMapping/>
  </p:clrMapOvr>
  <mc:AlternateContent xmlns:mc="http://schemas.openxmlformats.org/markup-compatibility/2006" xmlns:p14="http://schemas.microsoft.com/office/powerpoint/2010/main">
    <mc:Choice Requires="p14">
      <p:transition spd="slow" p14:dur="2000" advTm="10154"/>
    </mc:Choice>
    <mc:Fallback xmlns="">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A412-B90F-4259-859B-AA13A8D2C6D7}"/>
              </a:ext>
            </a:extLst>
          </p:cNvPr>
          <p:cNvSpPr>
            <a:spLocks noGrp="1"/>
          </p:cNvSpPr>
          <p:nvPr>
            <p:ph type="title"/>
          </p:nvPr>
        </p:nvSpPr>
        <p:spPr/>
        <p:txBody>
          <a:bodyPr/>
          <a:lstStyle/>
          <a:p>
            <a:r>
              <a:rPr lang="en-GB" dirty="0"/>
              <a:t>Where it all started…</a:t>
            </a:r>
          </a:p>
        </p:txBody>
      </p:sp>
      <p:sp>
        <p:nvSpPr>
          <p:cNvPr id="3" name="Content Placeholder 2">
            <a:extLst>
              <a:ext uri="{FF2B5EF4-FFF2-40B4-BE49-F238E27FC236}">
                <a16:creationId xmlns:a16="http://schemas.microsoft.com/office/drawing/2014/main" id="{D68C4F67-191D-4225-B2F7-6A4C60B3BB76}"/>
              </a:ext>
            </a:extLst>
          </p:cNvPr>
          <p:cNvSpPr>
            <a:spLocks noGrp="1"/>
          </p:cNvSpPr>
          <p:nvPr>
            <p:ph idx="1"/>
          </p:nvPr>
        </p:nvSpPr>
        <p:spPr/>
        <p:txBody>
          <a:bodyPr/>
          <a:lstStyle/>
          <a:p>
            <a:r>
              <a:rPr lang="en-GB" dirty="0"/>
              <a:t>2005 a new post based in a day centre providing food and support for homeless &amp; vulnerably housed</a:t>
            </a:r>
          </a:p>
          <a:p>
            <a:r>
              <a:rPr lang="en-GB" dirty="0"/>
              <a:t>Pilot project to see if people experiencing homeless &amp; vulnerable housing had health needs </a:t>
            </a:r>
          </a:p>
          <a:p>
            <a:r>
              <a:rPr lang="en-GB" dirty="0"/>
              <a:t>The enthusiastic amateur</a:t>
            </a:r>
          </a:p>
          <a:p>
            <a:r>
              <a:rPr lang="en-GB" dirty="0"/>
              <a:t>Street Outreach wasn’t on the plan</a:t>
            </a:r>
          </a:p>
        </p:txBody>
      </p:sp>
      <p:pic>
        <p:nvPicPr>
          <p:cNvPr id="4" name="Picture 3">
            <a:extLst>
              <a:ext uri="{FF2B5EF4-FFF2-40B4-BE49-F238E27FC236}">
                <a16:creationId xmlns:a16="http://schemas.microsoft.com/office/drawing/2014/main" id="{96CC0A33-EE04-4039-BA86-3156F4947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3616" y="3552536"/>
            <a:ext cx="2864498" cy="262442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E03EEC38-4AAD-47AC-B9A3-3E27271AB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9972720"/>
      </p:ext>
    </p:extLst>
  </p:cSld>
  <p:clrMapOvr>
    <a:masterClrMapping/>
  </p:clrMapOvr>
  <mc:AlternateContent xmlns:mc="http://schemas.openxmlformats.org/markup-compatibility/2006">
    <mc:Choice xmlns:p14="http://schemas.microsoft.com/office/powerpoint/2010/main" Requires="p14">
      <p:transition spd="slow" p14:dur="2000" advTm="53113"/>
    </mc:Choice>
    <mc:Fallback>
      <p:transition spd="slow" advTm="5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AC6E-CE0D-42DF-9D16-85E88305BFEF}"/>
              </a:ext>
            </a:extLst>
          </p:cNvPr>
          <p:cNvSpPr>
            <a:spLocks noGrp="1"/>
          </p:cNvSpPr>
          <p:nvPr>
            <p:ph type="title"/>
          </p:nvPr>
        </p:nvSpPr>
        <p:spPr/>
        <p:txBody>
          <a:bodyPr/>
          <a:lstStyle/>
          <a:p>
            <a:r>
              <a:rPr lang="en-GB" dirty="0"/>
              <a:t>Developing outreach </a:t>
            </a:r>
          </a:p>
        </p:txBody>
      </p:sp>
      <p:sp>
        <p:nvSpPr>
          <p:cNvPr id="3" name="Content Placeholder 2">
            <a:extLst>
              <a:ext uri="{FF2B5EF4-FFF2-40B4-BE49-F238E27FC236}">
                <a16:creationId xmlns:a16="http://schemas.microsoft.com/office/drawing/2014/main" id="{918CAED1-4977-45A5-842D-23AB04D826D2}"/>
              </a:ext>
            </a:extLst>
          </p:cNvPr>
          <p:cNvSpPr>
            <a:spLocks noGrp="1"/>
          </p:cNvSpPr>
          <p:nvPr>
            <p:ph sz="half" idx="2"/>
          </p:nvPr>
        </p:nvSpPr>
        <p:spPr>
          <a:xfrm>
            <a:off x="839788" y="1619075"/>
            <a:ext cx="5157787" cy="4570588"/>
          </a:xfrm>
        </p:spPr>
        <p:txBody>
          <a:bodyPr>
            <a:normAutofit/>
          </a:bodyPr>
          <a:lstStyle/>
          <a:p>
            <a:r>
              <a:rPr lang="en-GB" dirty="0"/>
              <a:t>Outreach to undertake BBV testing and HBV immunisations at a local drug project </a:t>
            </a:r>
          </a:p>
          <a:p>
            <a:r>
              <a:rPr lang="en-GB" dirty="0"/>
              <a:t>Outreach to hostels, wet houses and other supported accommodation</a:t>
            </a:r>
          </a:p>
          <a:p>
            <a:r>
              <a:rPr lang="en-GB" dirty="0"/>
              <a:t>Outreach with street sex work team </a:t>
            </a:r>
          </a:p>
          <a:p>
            <a:r>
              <a:rPr lang="en-GB" dirty="0"/>
              <a:t>Street Outreach</a:t>
            </a:r>
          </a:p>
          <a:p>
            <a:r>
              <a:rPr lang="en-GB" dirty="0"/>
              <a:t>Closure of the centre </a:t>
            </a:r>
          </a:p>
          <a:p>
            <a:endParaRPr lang="en-GB" dirty="0"/>
          </a:p>
        </p:txBody>
      </p:sp>
      <p:sp>
        <p:nvSpPr>
          <p:cNvPr id="6" name="Content Placeholder 5">
            <a:extLst>
              <a:ext uri="{FF2B5EF4-FFF2-40B4-BE49-F238E27FC236}">
                <a16:creationId xmlns:a16="http://schemas.microsoft.com/office/drawing/2014/main" id="{583FC0AF-D7F1-4F1B-B301-829962B66DAC}"/>
              </a:ext>
            </a:extLst>
          </p:cNvPr>
          <p:cNvSpPr>
            <a:spLocks noGrp="1"/>
          </p:cNvSpPr>
          <p:nvPr>
            <p:ph sz="quarter" idx="4"/>
          </p:nvPr>
        </p:nvSpPr>
        <p:spPr>
          <a:xfrm>
            <a:off x="6172200" y="1619075"/>
            <a:ext cx="5183188" cy="4570588"/>
          </a:xfrm>
        </p:spPr>
        <p:txBody>
          <a:bodyPr>
            <a:normAutofit/>
          </a:bodyPr>
          <a:lstStyle/>
          <a:p>
            <a:r>
              <a:rPr lang="en-GB" dirty="0"/>
              <a:t>Pre-</a:t>
            </a:r>
            <a:r>
              <a:rPr lang="en-GB" dirty="0" err="1"/>
              <a:t>Covid</a:t>
            </a:r>
            <a:r>
              <a:rPr lang="en-GB" dirty="0"/>
              <a:t>: Mornings - open access clinic; Afternoons – Outreach </a:t>
            </a:r>
          </a:p>
          <a:p>
            <a:r>
              <a:rPr lang="en-GB" dirty="0"/>
              <a:t>Now based at a GP surgery in central Swansea</a:t>
            </a:r>
          </a:p>
          <a:p>
            <a:r>
              <a:rPr lang="en-GB" dirty="0"/>
              <a:t>Some patients come to the surgery; flexible </a:t>
            </a:r>
          </a:p>
          <a:p>
            <a:r>
              <a:rPr lang="en-GB" dirty="0"/>
              <a:t>The rest is outreach </a:t>
            </a:r>
          </a:p>
          <a:p>
            <a:pPr marL="0" indent="0">
              <a:buNone/>
            </a:pPr>
            <a:endParaRPr lang="en-GB" dirty="0"/>
          </a:p>
        </p:txBody>
      </p:sp>
      <p:pic>
        <p:nvPicPr>
          <p:cNvPr id="4" name="Audio 3">
            <a:hlinkClick r:id="" action="ppaction://media"/>
            <a:extLst>
              <a:ext uri="{FF2B5EF4-FFF2-40B4-BE49-F238E27FC236}">
                <a16:creationId xmlns:a16="http://schemas.microsoft.com/office/drawing/2014/main" id="{FA9198A9-A704-4B72-B99A-8CDA6BE0A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4797271"/>
      </p:ext>
    </p:extLst>
  </p:cSld>
  <p:clrMapOvr>
    <a:masterClrMapping/>
  </p:clrMapOvr>
  <mc:AlternateContent xmlns:mc="http://schemas.openxmlformats.org/markup-compatibility/2006">
    <mc:Choice xmlns:p14="http://schemas.microsoft.com/office/powerpoint/2010/main" Requires="p14">
      <p:transition spd="slow" p14:dur="2000" advTm="149009"/>
    </mc:Choice>
    <mc:Fallback>
      <p:transition spd="slow" advTm="14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D1CC-9B8D-4D5D-95B6-6B7F256A6A7C}"/>
              </a:ext>
            </a:extLst>
          </p:cNvPr>
          <p:cNvSpPr>
            <a:spLocks noGrp="1"/>
          </p:cNvSpPr>
          <p:nvPr>
            <p:ph type="title"/>
          </p:nvPr>
        </p:nvSpPr>
        <p:spPr/>
        <p:txBody>
          <a:bodyPr/>
          <a:lstStyle/>
          <a:p>
            <a:r>
              <a:rPr lang="en-GB" dirty="0"/>
              <a:t>Street Outreach – a world of opportunities </a:t>
            </a:r>
          </a:p>
        </p:txBody>
      </p:sp>
      <p:sp>
        <p:nvSpPr>
          <p:cNvPr id="3" name="Content Placeholder 2">
            <a:extLst>
              <a:ext uri="{FF2B5EF4-FFF2-40B4-BE49-F238E27FC236}">
                <a16:creationId xmlns:a16="http://schemas.microsoft.com/office/drawing/2014/main" id="{8A0CD3B5-B0E5-474D-A752-CDB726636B31}"/>
              </a:ext>
            </a:extLst>
          </p:cNvPr>
          <p:cNvSpPr>
            <a:spLocks noGrp="1"/>
          </p:cNvSpPr>
          <p:nvPr>
            <p:ph idx="1"/>
          </p:nvPr>
        </p:nvSpPr>
        <p:spPr/>
        <p:txBody>
          <a:bodyPr>
            <a:normAutofit lnSpcReduction="10000"/>
          </a:bodyPr>
          <a:lstStyle/>
          <a:p>
            <a:r>
              <a:rPr lang="en-GB" dirty="0"/>
              <a:t>To see people “where they are at” – good way of capturing trends in substance misuse</a:t>
            </a:r>
          </a:p>
          <a:p>
            <a:r>
              <a:rPr lang="en-GB" dirty="0"/>
              <a:t>To see people who otherwise would not attend a clinic/appointment </a:t>
            </a:r>
          </a:p>
          <a:p>
            <a:r>
              <a:rPr lang="en-GB" dirty="0"/>
              <a:t>To detect health problems earlier </a:t>
            </a:r>
          </a:p>
          <a:p>
            <a:r>
              <a:rPr lang="en-GB" dirty="0"/>
              <a:t>To detect possible abuse / safeguarding issues</a:t>
            </a:r>
          </a:p>
          <a:p>
            <a:r>
              <a:rPr lang="en-GB" dirty="0"/>
              <a:t>For health promotion &amp; harm reduction</a:t>
            </a:r>
          </a:p>
          <a:p>
            <a:r>
              <a:rPr lang="en-GB" dirty="0"/>
              <a:t>To sit and talk in an informal way to develop engagement </a:t>
            </a:r>
          </a:p>
          <a:p>
            <a:r>
              <a:rPr lang="en-GB" dirty="0"/>
              <a:t>For joint working with other agencies</a:t>
            </a:r>
          </a:p>
          <a:p>
            <a:r>
              <a:rPr lang="en-GB" dirty="0"/>
              <a:t>To test the waterproofing of coats and shoes….</a:t>
            </a:r>
          </a:p>
          <a:p>
            <a:endParaRPr lang="en-GB" dirty="0"/>
          </a:p>
          <a:p>
            <a:endParaRPr lang="en-GB" dirty="0"/>
          </a:p>
        </p:txBody>
      </p:sp>
      <p:pic>
        <p:nvPicPr>
          <p:cNvPr id="4" name="Audio 3">
            <a:hlinkClick r:id="" action="ppaction://media"/>
            <a:extLst>
              <a:ext uri="{FF2B5EF4-FFF2-40B4-BE49-F238E27FC236}">
                <a16:creationId xmlns:a16="http://schemas.microsoft.com/office/drawing/2014/main" id="{F3A1CD8E-F951-4A9B-B3F4-DEC5C68614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5387329"/>
      </p:ext>
    </p:extLst>
  </p:cSld>
  <p:clrMapOvr>
    <a:masterClrMapping/>
  </p:clrMapOvr>
  <mc:AlternateContent xmlns:mc="http://schemas.openxmlformats.org/markup-compatibility/2006">
    <mc:Choice xmlns:p14="http://schemas.microsoft.com/office/powerpoint/2010/main" Requires="p14">
      <p:transition spd="slow" p14:dur="2000" advTm="65122"/>
    </mc:Choice>
    <mc:Fallback>
      <p:transition spd="slow" advTm="6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BC8B1B-3466-45F0-99D6-C7AE2DE33E0D}"/>
              </a:ext>
            </a:extLst>
          </p:cNvPr>
          <p:cNvPicPr>
            <a:picLocks noChangeAspect="1"/>
          </p:cNvPicPr>
          <p:nvPr/>
        </p:nvPicPr>
        <p:blipFill>
          <a:blip r:embed="rId4"/>
          <a:stretch>
            <a:fillRect/>
          </a:stretch>
        </p:blipFill>
        <p:spPr>
          <a:xfrm>
            <a:off x="6325657" y="365125"/>
            <a:ext cx="5028143" cy="3766536"/>
          </a:xfrm>
          <a:prstGeom prst="rect">
            <a:avLst/>
          </a:prstGeom>
        </p:spPr>
      </p:pic>
      <p:sp>
        <p:nvSpPr>
          <p:cNvPr id="10" name="Title 9">
            <a:extLst>
              <a:ext uri="{FF2B5EF4-FFF2-40B4-BE49-F238E27FC236}">
                <a16:creationId xmlns:a16="http://schemas.microsoft.com/office/drawing/2014/main" id="{34D8A7B8-134F-44B2-BBD4-97CF0A779CD1}"/>
              </a:ext>
            </a:extLst>
          </p:cNvPr>
          <p:cNvSpPr>
            <a:spLocks noGrp="1"/>
          </p:cNvSpPr>
          <p:nvPr>
            <p:ph type="title"/>
          </p:nvPr>
        </p:nvSpPr>
        <p:spPr/>
        <p:txBody>
          <a:bodyPr>
            <a:normAutofit/>
          </a:bodyPr>
          <a:lstStyle/>
          <a:p>
            <a:r>
              <a:rPr lang="en-GB" sz="1200" dirty="0"/>
              <a:t>Images from Swansea Evening Post Archive</a:t>
            </a:r>
          </a:p>
        </p:txBody>
      </p:sp>
      <p:pic>
        <p:nvPicPr>
          <p:cNvPr id="9" name="Content Placeholder 8">
            <a:extLst>
              <a:ext uri="{FF2B5EF4-FFF2-40B4-BE49-F238E27FC236}">
                <a16:creationId xmlns:a16="http://schemas.microsoft.com/office/drawing/2014/main" id="{E29DD6E9-7898-4C06-9E5D-D126995BC923}"/>
              </a:ext>
            </a:extLst>
          </p:cNvPr>
          <p:cNvPicPr>
            <a:picLocks noGrp="1" noChangeAspect="1"/>
          </p:cNvPicPr>
          <p:nvPr>
            <p:ph type="pic" idx="1"/>
          </p:nvPr>
        </p:nvPicPr>
        <p:blipFill rotWithShape="1">
          <a:blip r:embed="rId5"/>
          <a:srcRect l="7888" r="7888"/>
          <a:stretch/>
        </p:blipFill>
        <p:spPr>
          <a:xfrm>
            <a:off x="390066" y="2446093"/>
            <a:ext cx="5158775" cy="4073415"/>
          </a:xfrm>
          <a:prstGeom prst="rect">
            <a:avLst/>
          </a:prstGeom>
        </p:spPr>
      </p:pic>
      <p:pic>
        <p:nvPicPr>
          <p:cNvPr id="6" name="Audio 5">
            <a:hlinkClick r:id="" action="ppaction://media"/>
            <a:extLst>
              <a:ext uri="{FF2B5EF4-FFF2-40B4-BE49-F238E27FC236}">
                <a16:creationId xmlns:a16="http://schemas.microsoft.com/office/drawing/2014/main" id="{874BC4F8-393A-4453-9A03-D21E24728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9977402"/>
      </p:ext>
    </p:extLst>
  </p:cSld>
  <p:clrMapOvr>
    <a:masterClrMapping/>
  </p:clrMapOvr>
  <mc:AlternateContent xmlns:mc="http://schemas.openxmlformats.org/markup-compatibility/2006">
    <mc:Choice xmlns:p14="http://schemas.microsoft.com/office/powerpoint/2010/main" Requires="p14">
      <p:transition spd="slow" p14:dur="2000" advTm="31877"/>
    </mc:Choice>
    <mc:Fallback>
      <p:transition spd="slow" advTm="3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F744E-F36B-4363-ABF7-97D6A0A38C63}"/>
              </a:ext>
            </a:extLst>
          </p:cNvPr>
          <p:cNvSpPr>
            <a:spLocks noGrp="1"/>
          </p:cNvSpPr>
          <p:nvPr>
            <p:ph type="title"/>
          </p:nvPr>
        </p:nvSpPr>
        <p:spPr/>
        <p:txBody>
          <a:bodyPr/>
          <a:lstStyle/>
          <a:p>
            <a:r>
              <a:rPr lang="en-GB" dirty="0"/>
              <a:t>Challenges </a:t>
            </a:r>
          </a:p>
        </p:txBody>
      </p:sp>
      <p:sp>
        <p:nvSpPr>
          <p:cNvPr id="3" name="Content Placeholder 2">
            <a:extLst>
              <a:ext uri="{FF2B5EF4-FFF2-40B4-BE49-F238E27FC236}">
                <a16:creationId xmlns:a16="http://schemas.microsoft.com/office/drawing/2014/main" id="{FDBD9FCD-4C40-4A4F-BFF5-7BC963602ACA}"/>
              </a:ext>
            </a:extLst>
          </p:cNvPr>
          <p:cNvSpPr>
            <a:spLocks noGrp="1"/>
          </p:cNvSpPr>
          <p:nvPr>
            <p:ph idx="1"/>
          </p:nvPr>
        </p:nvSpPr>
        <p:spPr/>
        <p:txBody>
          <a:bodyPr/>
          <a:lstStyle/>
          <a:p>
            <a:r>
              <a:rPr lang="en-GB" dirty="0"/>
              <a:t>No risk assessments before you go as you have no idea who you will see</a:t>
            </a:r>
          </a:p>
          <a:p>
            <a:r>
              <a:rPr lang="en-GB" dirty="0"/>
              <a:t>Difficulties of managing examinations</a:t>
            </a:r>
          </a:p>
          <a:p>
            <a:r>
              <a:rPr lang="en-GB" dirty="0"/>
              <a:t>Reliance on street outreach as a way of managing their healthcare </a:t>
            </a:r>
          </a:p>
          <a:p>
            <a:r>
              <a:rPr lang="en-GB" dirty="0"/>
              <a:t>Testing the waterproofing of coats and shoes….</a:t>
            </a:r>
          </a:p>
          <a:p>
            <a:endParaRPr lang="en-GB"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30755758-9BFE-46CA-939B-541E79F9F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690976"/>
      </p:ext>
    </p:extLst>
  </p:cSld>
  <p:clrMapOvr>
    <a:masterClrMapping/>
  </p:clrMapOvr>
  <mc:AlternateContent xmlns:mc="http://schemas.openxmlformats.org/markup-compatibility/2006">
    <mc:Choice xmlns:p14="http://schemas.microsoft.com/office/powerpoint/2010/main" Requires="p14">
      <p:transition spd="slow" p14:dur="2000" advTm="104364"/>
    </mc:Choice>
    <mc:Fallback>
      <p:transition spd="slow" advTm="10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48FD-B1A1-4CE1-B031-F28C2413480A}"/>
              </a:ext>
            </a:extLst>
          </p:cNvPr>
          <p:cNvSpPr>
            <a:spLocks noGrp="1"/>
          </p:cNvSpPr>
          <p:nvPr>
            <p:ph type="title"/>
          </p:nvPr>
        </p:nvSpPr>
        <p:spPr/>
        <p:txBody>
          <a:bodyPr/>
          <a:lstStyle/>
          <a:p>
            <a:r>
              <a:rPr lang="en-GB" dirty="0">
                <a:hlinkClick r:id="rId4"/>
              </a:rPr>
              <a:t>Janet.Keauffling@wales.nhs.uk</a:t>
            </a:r>
            <a:br>
              <a:rPr lang="en-GB" dirty="0"/>
            </a:br>
            <a:endParaRPr lang="en-GB" dirty="0"/>
          </a:p>
        </p:txBody>
      </p:sp>
      <p:sp>
        <p:nvSpPr>
          <p:cNvPr id="3" name="Content Placeholder 2">
            <a:extLst>
              <a:ext uri="{FF2B5EF4-FFF2-40B4-BE49-F238E27FC236}">
                <a16:creationId xmlns:a16="http://schemas.microsoft.com/office/drawing/2014/main" id="{037178F1-22F0-4DF2-A9B3-5B4F1CFFD205}"/>
              </a:ext>
            </a:extLst>
          </p:cNvPr>
          <p:cNvSpPr>
            <a:spLocks noGrp="1"/>
          </p:cNvSpPr>
          <p:nvPr>
            <p:ph idx="1"/>
          </p:nvPr>
        </p:nvSpPr>
        <p:spPr/>
        <p:txBody>
          <a:bodyPr>
            <a:normAutofit/>
          </a:bodyPr>
          <a:lstStyle/>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pPr eaLnBrk="1" hangingPunct="1">
              <a:buFont typeface="Wingdings" panose="05000000000000000000" pitchFamily="2" charset="2"/>
              <a:buNone/>
            </a:pPr>
            <a:endParaRPr lang="en-GB" altLang="en-US" dirty="0"/>
          </a:p>
          <a:p>
            <a:endParaRPr lang="en-GB" dirty="0"/>
          </a:p>
        </p:txBody>
      </p:sp>
      <p:pic>
        <p:nvPicPr>
          <p:cNvPr id="4" name="Audio 3">
            <a:hlinkClick r:id="" action="ppaction://media"/>
            <a:extLst>
              <a:ext uri="{FF2B5EF4-FFF2-40B4-BE49-F238E27FC236}">
                <a16:creationId xmlns:a16="http://schemas.microsoft.com/office/drawing/2014/main" id="{F72766F6-D84B-409F-8A93-6D8210D6A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35539"/>
      </p:ext>
    </p:extLst>
  </p:cSld>
  <p:clrMapOvr>
    <a:masterClrMapping/>
  </p:clrMapOvr>
  <mc:AlternateContent xmlns:mc="http://schemas.openxmlformats.org/markup-compatibility/2006">
    <mc:Choice xmlns:p14="http://schemas.microsoft.com/office/powerpoint/2010/main" Requires="p14">
      <p:transition spd="slow" p14:dur="2000" advTm="24495"/>
    </mc:Choice>
    <mc:Fallback>
      <p:transition spd="slow" advTm="2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BDD193A2D305499E707058B149DD6A" ma:contentTypeVersion="13" ma:contentTypeDescription="Create a new document." ma:contentTypeScope="" ma:versionID="54e25687ae72aa2ac4b3a9b7850f95ac">
  <xsd:schema xmlns:xsd="http://www.w3.org/2001/XMLSchema" xmlns:xs="http://www.w3.org/2001/XMLSchema" xmlns:p="http://schemas.microsoft.com/office/2006/metadata/properties" xmlns:ns2="3b557957-13a2-406a-9353-9d69d3c57766" xmlns:ns3="bca9822e-211d-4723-85f2-b3c70f22749b" targetNamespace="http://schemas.microsoft.com/office/2006/metadata/properties" ma:root="true" ma:fieldsID="3fa7888c5506ceb8e63594e71e3f5dd1" ns2:_="" ns3:_="">
    <xsd:import namespace="3b557957-13a2-406a-9353-9d69d3c57766"/>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57957-13a2-406a-9353-9d69d3c57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1689D1-F234-4204-B6F7-54AAF42097DA}"/>
</file>

<file path=customXml/itemProps2.xml><?xml version="1.0" encoding="utf-8"?>
<ds:datastoreItem xmlns:ds="http://schemas.openxmlformats.org/officeDocument/2006/customXml" ds:itemID="{1F0A71D0-0251-4199-B774-516A7ABF05B8}"/>
</file>

<file path=customXml/itemProps3.xml><?xml version="1.0" encoding="utf-8"?>
<ds:datastoreItem xmlns:ds="http://schemas.openxmlformats.org/officeDocument/2006/customXml" ds:itemID="{DCD4D7B4-2DF0-44F7-A8AF-E667F5DB8087}"/>
</file>

<file path=docProps/app.xml><?xml version="1.0" encoding="utf-8"?>
<Properties xmlns="http://schemas.openxmlformats.org/officeDocument/2006/extended-properties" xmlns:vt="http://schemas.openxmlformats.org/officeDocument/2006/docPropsVTypes">
  <Template/>
  <TotalTime>302</TotalTime>
  <Words>805</Words>
  <Application>Microsoft Office PowerPoint</Application>
  <PresentationFormat>Widescreen</PresentationFormat>
  <Paragraphs>59</Paragraphs>
  <Slides>7</Slides>
  <Notes>4</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Wingdings</vt:lpstr>
      <vt:lpstr>Office Theme</vt:lpstr>
      <vt:lpstr>Perfecting the art of street outreach -  a work in progress….. </vt:lpstr>
      <vt:lpstr>Where it all started…</vt:lpstr>
      <vt:lpstr>Developing outreach </vt:lpstr>
      <vt:lpstr>Street Outreach – a world of opportunities </vt:lpstr>
      <vt:lpstr>Images from Swansea Evening Post Archive</vt:lpstr>
      <vt:lpstr>Challenges </vt:lpstr>
      <vt:lpstr>Janet.Keauffling@wales.nhs.uk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Perfecting the art of street outreach -  a work in progress…..</dc:title>
  <dc:creator>Stephen Keauffling</dc:creator>
  <cp:lastModifiedBy>Stephen Keauffling</cp:lastModifiedBy>
  <cp:revision>19</cp:revision>
  <dcterms:created xsi:type="dcterms:W3CDTF">2021-01-09T14:13:16Z</dcterms:created>
  <dcterms:modified xsi:type="dcterms:W3CDTF">2021-06-15T21:04:54Z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0x01010001BDD193A2D305499E707058B149DD6A</vt:lpwstr>
  </property>
</Properties>
</file>